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sldIdLst>
    <p:sldId id="268" r:id="rId2"/>
    <p:sldId id="257" r:id="rId3"/>
    <p:sldId id="267" r:id="rId4"/>
    <p:sldId id="269" r:id="rId5"/>
    <p:sldId id="273" r:id="rId6"/>
    <p:sldId id="270" r:id="rId7"/>
    <p:sldId id="271" r:id="rId8"/>
    <p:sldId id="274" r:id="rId9"/>
    <p:sldId id="272"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8" d="100"/>
          <a:sy n="68"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tableStyles" Target="tableStyle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6090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0248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7189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16953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96750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3903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3083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5269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6306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0049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1473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999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07448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16974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2843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1/8/2024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333067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1908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1/8/2024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37395881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8" Type="http://schemas.openxmlformats.org/officeDocument/2006/relationships/image" Target="../media/image22.png" /><Relationship Id="rId3" Type="http://schemas.openxmlformats.org/officeDocument/2006/relationships/image" Target="../media/image17.png" /><Relationship Id="rId7" Type="http://schemas.openxmlformats.org/officeDocument/2006/relationships/image" Target="../media/image21.png" /><Relationship Id="rId2" Type="http://schemas.openxmlformats.org/officeDocument/2006/relationships/image" Target="../media/image16.png" /><Relationship Id="rId1" Type="http://schemas.openxmlformats.org/officeDocument/2006/relationships/slideLayout" Target="../slideLayouts/slideLayout2.xml" /><Relationship Id="rId6" Type="http://schemas.openxmlformats.org/officeDocument/2006/relationships/image" Target="../media/image20.png" /><Relationship Id="rId11" Type="http://schemas.openxmlformats.org/officeDocument/2006/relationships/image" Target="../media/image25.png" /><Relationship Id="rId5" Type="http://schemas.openxmlformats.org/officeDocument/2006/relationships/image" Target="../media/image19.png" /><Relationship Id="rId10" Type="http://schemas.openxmlformats.org/officeDocument/2006/relationships/image" Target="../media/image24.png" /><Relationship Id="rId4" Type="http://schemas.openxmlformats.org/officeDocument/2006/relationships/image" Target="../media/image18.png" /><Relationship Id="rId9" Type="http://schemas.openxmlformats.org/officeDocument/2006/relationships/image" Target="../media/image23.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8" Type="http://schemas.openxmlformats.org/officeDocument/2006/relationships/video" Target="../media/media4.mp4" /><Relationship Id="rId13" Type="http://schemas.openxmlformats.org/officeDocument/2006/relationships/image" Target="../media/image12.png" /><Relationship Id="rId3" Type="http://schemas.microsoft.com/office/2007/relationships/media" Target="../media/media2.mp4" /><Relationship Id="rId7" Type="http://schemas.microsoft.com/office/2007/relationships/media" Target="../media/media4.mp4" /><Relationship Id="rId12" Type="http://schemas.openxmlformats.org/officeDocument/2006/relationships/image" Target="../media/image11.png" /><Relationship Id="rId2" Type="http://schemas.openxmlformats.org/officeDocument/2006/relationships/video" Target="../media/media1.mp4" /><Relationship Id="rId16" Type="http://schemas.openxmlformats.org/officeDocument/2006/relationships/image" Target="../media/image15.png" /><Relationship Id="rId1" Type="http://schemas.microsoft.com/office/2007/relationships/media" Target="../media/media1.mp4" /><Relationship Id="rId6" Type="http://schemas.openxmlformats.org/officeDocument/2006/relationships/video" Target="../media/media3.mp4" /><Relationship Id="rId11" Type="http://schemas.openxmlformats.org/officeDocument/2006/relationships/slideLayout" Target="../slideLayouts/slideLayout2.xml" /><Relationship Id="rId5" Type="http://schemas.microsoft.com/office/2007/relationships/media" Target="../media/media3.mp4" /><Relationship Id="rId15" Type="http://schemas.openxmlformats.org/officeDocument/2006/relationships/image" Target="../media/image14.png" /><Relationship Id="rId10" Type="http://schemas.openxmlformats.org/officeDocument/2006/relationships/video" Target="../media/media5.mp4" /><Relationship Id="rId4" Type="http://schemas.openxmlformats.org/officeDocument/2006/relationships/video" Target="../media/media2.mp4" /><Relationship Id="rId9" Type="http://schemas.microsoft.com/office/2007/relationships/media" Target="../media/media5.mp4" /><Relationship Id="rId14" Type="http://schemas.openxmlformats.org/officeDocument/2006/relationships/image" Target="../media/image13.pn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3974-77A9-4046-2E06-42222DCF5A05}"/>
              </a:ext>
            </a:extLst>
          </p:cNvPr>
          <p:cNvSpPr>
            <a:spLocks noGrp="1"/>
          </p:cNvSpPr>
          <p:nvPr>
            <p:ph type="title"/>
          </p:nvPr>
        </p:nvSpPr>
        <p:spPr/>
        <p:txBody>
          <a:bodyPr/>
          <a:lstStyle/>
          <a:p>
            <a:pPr algn="ctr"/>
            <a:r>
              <a:rPr lang="en-US" sz="6000" b="1" dirty="0">
                <a:latin typeface="Times New Roman"/>
                <a:cs typeface="Times New Roman"/>
              </a:rPr>
              <a:t>KORANGI CLUSTER </a:t>
            </a:r>
            <a:br>
              <a:rPr lang="en-US" sz="6000" b="1" dirty="0">
                <a:latin typeface="Times New Roman"/>
              </a:rPr>
            </a:br>
            <a:r>
              <a:rPr lang="en-US" sz="6000" b="1" dirty="0">
                <a:latin typeface="Times New Roman"/>
                <a:cs typeface="Times New Roman"/>
              </a:rPr>
              <a:t>G.G.S.S No 4 Korangi 3.1/2</a:t>
            </a:r>
          </a:p>
        </p:txBody>
      </p:sp>
      <p:sp>
        <p:nvSpPr>
          <p:cNvPr id="3" name="Content Placeholder 2">
            <a:extLst>
              <a:ext uri="{FF2B5EF4-FFF2-40B4-BE49-F238E27FC236}">
                <a16:creationId xmlns:a16="http://schemas.microsoft.com/office/drawing/2014/main" id="{27F0F0E4-C201-1BDF-DDE3-388CDAB93DEC}"/>
              </a:ext>
            </a:extLst>
          </p:cNvPr>
          <p:cNvSpPr>
            <a:spLocks noGrp="1"/>
          </p:cNvSpPr>
          <p:nvPr>
            <p:ph idx="1"/>
          </p:nvPr>
        </p:nvSpPr>
        <p:spPr>
          <a:xfrm>
            <a:off x="1103312" y="2052918"/>
            <a:ext cx="10139861" cy="4195481"/>
          </a:xfrm>
        </p:spPr>
        <p:txBody>
          <a:bodyPr vert="horz" lIns="91440" tIns="45720" rIns="91440" bIns="45720" rtlCol="0" anchor="t">
            <a:normAutofit fontScale="85000" lnSpcReduction="20000"/>
          </a:bodyPr>
          <a:lstStyle/>
          <a:p>
            <a:pPr marL="0" indent="0" algn="ctr">
              <a:buNone/>
            </a:pPr>
            <a:endParaRPr lang="en-US" sz="6000" b="1" dirty="0">
              <a:solidFill>
                <a:srgbClr val="EBEBEB"/>
              </a:solidFill>
              <a:latin typeface="Times New Roman"/>
              <a:cs typeface="Times New Roman"/>
            </a:endParaRPr>
          </a:p>
          <a:p>
            <a:pPr marL="0" indent="0" algn="ctr">
              <a:buNone/>
            </a:pPr>
            <a:r>
              <a:rPr lang="en-US" sz="6000" b="1" dirty="0">
                <a:solidFill>
                  <a:srgbClr val="EBEBEB"/>
                </a:solidFill>
                <a:latin typeface="Times New Roman"/>
                <a:cs typeface="Times New Roman"/>
              </a:rPr>
              <a:t>Implementation  </a:t>
            </a:r>
            <a:br>
              <a:rPr lang="en-US" sz="6000" b="1" dirty="0">
                <a:latin typeface="Times New Roman"/>
                <a:cs typeface="Times New Roman"/>
              </a:rPr>
            </a:br>
            <a:r>
              <a:rPr lang="en-US" sz="6000" b="1" dirty="0">
                <a:solidFill>
                  <a:srgbClr val="EBEBEB"/>
                </a:solidFill>
                <a:latin typeface="Times New Roman"/>
                <a:cs typeface="Times New Roman"/>
              </a:rPr>
              <a:t> CPD </a:t>
            </a:r>
            <a:endParaRPr lang="en-US" sz="6000" dirty="0">
              <a:solidFill>
                <a:srgbClr val="EBEBEB"/>
              </a:solidFill>
              <a:latin typeface="Times New Roman"/>
              <a:cs typeface="Times New Roman"/>
            </a:endParaRPr>
          </a:p>
          <a:p>
            <a:pPr marL="0" indent="0" algn="ctr">
              <a:buClr>
                <a:srgbClr val="8AD0D6"/>
              </a:buClr>
              <a:buNone/>
            </a:pPr>
            <a:r>
              <a:rPr lang="en-US" sz="4400" b="1" dirty="0">
                <a:solidFill>
                  <a:srgbClr val="EBEBEB"/>
                </a:solidFill>
                <a:latin typeface="Times New Roman"/>
                <a:cs typeface="Times New Roman"/>
              </a:rPr>
              <a:t>(Continuing Professional Development) </a:t>
            </a:r>
            <a:br>
              <a:rPr lang="en-US" sz="6500" b="1" dirty="0">
                <a:solidFill>
                  <a:srgbClr val="EBEBEB"/>
                </a:solidFill>
                <a:latin typeface="Times New Roman"/>
                <a:cs typeface="Times New Roman"/>
              </a:rPr>
            </a:br>
            <a:r>
              <a:rPr lang="en-US" sz="6500" b="1" dirty="0">
                <a:solidFill>
                  <a:srgbClr val="EBEBEB"/>
                </a:solidFill>
                <a:latin typeface="Times New Roman"/>
                <a:cs typeface="Times New Roman"/>
              </a:rPr>
              <a:t>Model </a:t>
            </a:r>
            <a:br>
              <a:rPr lang="en-US" sz="6500" b="1" dirty="0">
                <a:solidFill>
                  <a:srgbClr val="EBEBEB"/>
                </a:solidFill>
                <a:latin typeface="Times New Roman"/>
                <a:cs typeface="Times New Roman"/>
              </a:rPr>
            </a:br>
            <a:r>
              <a:rPr lang="en-US" sz="6500" b="1" dirty="0">
                <a:solidFill>
                  <a:srgbClr val="EBEBEB"/>
                </a:solidFill>
                <a:latin typeface="Times New Roman"/>
                <a:cs typeface="Times New Roman"/>
              </a:rPr>
              <a:t>by Bloom's Taxonomy</a:t>
            </a:r>
            <a:endParaRPr lang="en-US" sz="6500">
              <a:solidFill>
                <a:srgbClr val="EBEBEB"/>
              </a:solidFill>
              <a:latin typeface="Times New Roman"/>
              <a:cs typeface="Times New Roman"/>
            </a:endParaRPr>
          </a:p>
          <a:p>
            <a:pPr>
              <a:buClr>
                <a:srgbClr val="8AD0D6"/>
              </a:buClr>
            </a:pPr>
            <a:endParaRPr lang="en-US" dirty="0"/>
          </a:p>
        </p:txBody>
      </p:sp>
    </p:spTree>
    <p:extLst>
      <p:ext uri="{BB962C8B-B14F-4D97-AF65-F5344CB8AC3E}">
        <p14:creationId xmlns:p14="http://schemas.microsoft.com/office/powerpoint/2010/main" val="3467262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B312-7389-3F24-6FED-AA782D306026}"/>
              </a:ext>
            </a:extLst>
          </p:cNvPr>
          <p:cNvSpPr>
            <a:spLocks noGrp="1"/>
          </p:cNvSpPr>
          <p:nvPr>
            <p:ph type="title"/>
          </p:nvPr>
        </p:nvSpPr>
        <p:spPr>
          <a:xfrm>
            <a:off x="646111" y="452718"/>
            <a:ext cx="8047723" cy="686765"/>
          </a:xfrm>
        </p:spPr>
        <p:txBody>
          <a:bodyPr/>
          <a:lstStyle/>
          <a:p>
            <a:r>
              <a:rPr lang="en-US" dirty="0"/>
              <a:t>Highlight’s Of Korangi Cluster:</a:t>
            </a:r>
          </a:p>
        </p:txBody>
      </p:sp>
      <p:pic>
        <p:nvPicPr>
          <p:cNvPr id="4" name="Picture 3">
            <a:extLst>
              <a:ext uri="{FF2B5EF4-FFF2-40B4-BE49-F238E27FC236}">
                <a16:creationId xmlns:a16="http://schemas.microsoft.com/office/drawing/2014/main" id="{D8A9E69D-A82C-FF8F-A7C6-447A1AF97ABD}"/>
              </a:ext>
            </a:extLst>
          </p:cNvPr>
          <p:cNvPicPr>
            <a:picLocks noChangeAspect="1"/>
          </p:cNvPicPr>
          <p:nvPr/>
        </p:nvPicPr>
        <p:blipFill>
          <a:blip r:embed="rId2"/>
          <a:stretch>
            <a:fillRect/>
          </a:stretch>
        </p:blipFill>
        <p:spPr>
          <a:xfrm>
            <a:off x="360981" y="1139483"/>
            <a:ext cx="2072820" cy="2072820"/>
          </a:xfrm>
          <a:prstGeom prst="rect">
            <a:avLst/>
          </a:prstGeom>
        </p:spPr>
      </p:pic>
      <p:pic>
        <p:nvPicPr>
          <p:cNvPr id="5" name="Picture 4">
            <a:extLst>
              <a:ext uri="{FF2B5EF4-FFF2-40B4-BE49-F238E27FC236}">
                <a16:creationId xmlns:a16="http://schemas.microsoft.com/office/drawing/2014/main" id="{D051A488-0B6F-9B2F-DD28-BA3890BF53BF}"/>
              </a:ext>
            </a:extLst>
          </p:cNvPr>
          <p:cNvPicPr>
            <a:picLocks noChangeAspect="1"/>
          </p:cNvPicPr>
          <p:nvPr/>
        </p:nvPicPr>
        <p:blipFill>
          <a:blip r:embed="rId3"/>
          <a:stretch>
            <a:fillRect/>
          </a:stretch>
        </p:blipFill>
        <p:spPr>
          <a:xfrm>
            <a:off x="2718931" y="1139483"/>
            <a:ext cx="1824934" cy="2072820"/>
          </a:xfrm>
          <a:prstGeom prst="rect">
            <a:avLst/>
          </a:prstGeom>
        </p:spPr>
      </p:pic>
      <p:pic>
        <p:nvPicPr>
          <p:cNvPr id="6" name="Picture 5">
            <a:extLst>
              <a:ext uri="{FF2B5EF4-FFF2-40B4-BE49-F238E27FC236}">
                <a16:creationId xmlns:a16="http://schemas.microsoft.com/office/drawing/2014/main" id="{FF924765-BA4F-DD7B-039D-41004F085717}"/>
              </a:ext>
            </a:extLst>
          </p:cNvPr>
          <p:cNvPicPr>
            <a:picLocks noChangeAspect="1"/>
          </p:cNvPicPr>
          <p:nvPr/>
        </p:nvPicPr>
        <p:blipFill>
          <a:blip r:embed="rId4"/>
          <a:stretch>
            <a:fillRect/>
          </a:stretch>
        </p:blipFill>
        <p:spPr>
          <a:xfrm>
            <a:off x="4669972" y="1136435"/>
            <a:ext cx="1780186" cy="2078916"/>
          </a:xfrm>
          <a:prstGeom prst="rect">
            <a:avLst/>
          </a:prstGeom>
        </p:spPr>
      </p:pic>
      <p:pic>
        <p:nvPicPr>
          <p:cNvPr id="7" name="Picture 6">
            <a:extLst>
              <a:ext uri="{FF2B5EF4-FFF2-40B4-BE49-F238E27FC236}">
                <a16:creationId xmlns:a16="http://schemas.microsoft.com/office/drawing/2014/main" id="{B705F168-0527-BC06-DB44-A0807BF157B3}"/>
              </a:ext>
            </a:extLst>
          </p:cNvPr>
          <p:cNvPicPr>
            <a:picLocks noChangeAspect="1"/>
          </p:cNvPicPr>
          <p:nvPr/>
        </p:nvPicPr>
        <p:blipFill>
          <a:blip r:embed="rId5"/>
          <a:stretch>
            <a:fillRect/>
          </a:stretch>
        </p:blipFill>
        <p:spPr>
          <a:xfrm>
            <a:off x="6621014" y="1136435"/>
            <a:ext cx="2072820" cy="2072820"/>
          </a:xfrm>
          <a:prstGeom prst="rect">
            <a:avLst/>
          </a:prstGeom>
        </p:spPr>
      </p:pic>
      <p:pic>
        <p:nvPicPr>
          <p:cNvPr id="8" name="Picture 7">
            <a:extLst>
              <a:ext uri="{FF2B5EF4-FFF2-40B4-BE49-F238E27FC236}">
                <a16:creationId xmlns:a16="http://schemas.microsoft.com/office/drawing/2014/main" id="{73EA2FA7-B2F3-9B74-3482-FBDED39A4585}"/>
              </a:ext>
            </a:extLst>
          </p:cNvPr>
          <p:cNvPicPr>
            <a:picLocks noChangeAspect="1"/>
          </p:cNvPicPr>
          <p:nvPr/>
        </p:nvPicPr>
        <p:blipFill>
          <a:blip r:embed="rId6"/>
          <a:stretch>
            <a:fillRect/>
          </a:stretch>
        </p:blipFill>
        <p:spPr>
          <a:xfrm>
            <a:off x="8864690" y="1136435"/>
            <a:ext cx="2065315" cy="2072820"/>
          </a:xfrm>
          <a:prstGeom prst="rect">
            <a:avLst/>
          </a:prstGeom>
        </p:spPr>
      </p:pic>
      <p:pic>
        <p:nvPicPr>
          <p:cNvPr id="9" name="Picture 8">
            <a:extLst>
              <a:ext uri="{FF2B5EF4-FFF2-40B4-BE49-F238E27FC236}">
                <a16:creationId xmlns:a16="http://schemas.microsoft.com/office/drawing/2014/main" id="{81EB8ACC-82AE-EAFB-77AE-E2532B674132}"/>
              </a:ext>
            </a:extLst>
          </p:cNvPr>
          <p:cNvPicPr>
            <a:picLocks noChangeAspect="1"/>
          </p:cNvPicPr>
          <p:nvPr/>
        </p:nvPicPr>
        <p:blipFill>
          <a:blip r:embed="rId7"/>
          <a:stretch>
            <a:fillRect/>
          </a:stretch>
        </p:blipFill>
        <p:spPr>
          <a:xfrm>
            <a:off x="225083" y="4006397"/>
            <a:ext cx="2303214" cy="2591351"/>
          </a:xfrm>
          <a:prstGeom prst="rect">
            <a:avLst/>
          </a:prstGeom>
        </p:spPr>
      </p:pic>
      <p:pic>
        <p:nvPicPr>
          <p:cNvPr id="10" name="Picture 9">
            <a:extLst>
              <a:ext uri="{FF2B5EF4-FFF2-40B4-BE49-F238E27FC236}">
                <a16:creationId xmlns:a16="http://schemas.microsoft.com/office/drawing/2014/main" id="{93A6193E-4673-4F59-2951-48DBCF4915A3}"/>
              </a:ext>
            </a:extLst>
          </p:cNvPr>
          <p:cNvPicPr>
            <a:picLocks noChangeAspect="1"/>
          </p:cNvPicPr>
          <p:nvPr/>
        </p:nvPicPr>
        <p:blipFill>
          <a:blip r:embed="rId8"/>
          <a:stretch>
            <a:fillRect/>
          </a:stretch>
        </p:blipFill>
        <p:spPr>
          <a:xfrm>
            <a:off x="2718931" y="4006397"/>
            <a:ext cx="2303214" cy="2591351"/>
          </a:xfrm>
          <a:prstGeom prst="rect">
            <a:avLst/>
          </a:prstGeom>
        </p:spPr>
      </p:pic>
      <p:pic>
        <p:nvPicPr>
          <p:cNvPr id="11" name="Picture 10">
            <a:extLst>
              <a:ext uri="{FF2B5EF4-FFF2-40B4-BE49-F238E27FC236}">
                <a16:creationId xmlns:a16="http://schemas.microsoft.com/office/drawing/2014/main" id="{D0FF6A46-1CDE-4E76-F892-F9A0163C0865}"/>
              </a:ext>
            </a:extLst>
          </p:cNvPr>
          <p:cNvPicPr>
            <a:picLocks noChangeAspect="1"/>
          </p:cNvPicPr>
          <p:nvPr/>
        </p:nvPicPr>
        <p:blipFill>
          <a:blip r:embed="rId9"/>
          <a:stretch>
            <a:fillRect/>
          </a:stretch>
        </p:blipFill>
        <p:spPr>
          <a:xfrm>
            <a:off x="5212779" y="4006397"/>
            <a:ext cx="1957078" cy="2591351"/>
          </a:xfrm>
          <a:prstGeom prst="rect">
            <a:avLst/>
          </a:prstGeom>
        </p:spPr>
      </p:pic>
      <p:pic>
        <p:nvPicPr>
          <p:cNvPr id="12" name="Picture 11">
            <a:extLst>
              <a:ext uri="{FF2B5EF4-FFF2-40B4-BE49-F238E27FC236}">
                <a16:creationId xmlns:a16="http://schemas.microsoft.com/office/drawing/2014/main" id="{C3151A68-DB47-16FA-DD67-2EE8546A2E6A}"/>
              </a:ext>
            </a:extLst>
          </p:cNvPr>
          <p:cNvPicPr>
            <a:picLocks noChangeAspect="1"/>
          </p:cNvPicPr>
          <p:nvPr/>
        </p:nvPicPr>
        <p:blipFill>
          <a:blip r:embed="rId10"/>
          <a:stretch>
            <a:fillRect/>
          </a:stretch>
        </p:blipFill>
        <p:spPr>
          <a:xfrm>
            <a:off x="7402102" y="4006397"/>
            <a:ext cx="2065315" cy="2591351"/>
          </a:xfrm>
          <a:prstGeom prst="rect">
            <a:avLst/>
          </a:prstGeom>
        </p:spPr>
      </p:pic>
      <p:pic>
        <p:nvPicPr>
          <p:cNvPr id="13" name="Picture 12">
            <a:extLst>
              <a:ext uri="{FF2B5EF4-FFF2-40B4-BE49-F238E27FC236}">
                <a16:creationId xmlns:a16="http://schemas.microsoft.com/office/drawing/2014/main" id="{3751F95A-DE25-44C6-9626-4B7D6BBC212D}"/>
              </a:ext>
            </a:extLst>
          </p:cNvPr>
          <p:cNvPicPr>
            <a:picLocks noChangeAspect="1"/>
          </p:cNvPicPr>
          <p:nvPr/>
        </p:nvPicPr>
        <p:blipFill>
          <a:blip r:embed="rId11"/>
          <a:stretch>
            <a:fillRect/>
          </a:stretch>
        </p:blipFill>
        <p:spPr>
          <a:xfrm>
            <a:off x="9589387" y="4006397"/>
            <a:ext cx="2072820" cy="2591351"/>
          </a:xfrm>
          <a:prstGeom prst="rect">
            <a:avLst/>
          </a:prstGeom>
        </p:spPr>
      </p:pic>
    </p:spTree>
    <p:extLst>
      <p:ext uri="{BB962C8B-B14F-4D97-AF65-F5344CB8AC3E}">
        <p14:creationId xmlns:p14="http://schemas.microsoft.com/office/powerpoint/2010/main" val="405275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D0B7-57E8-430D-3532-1C80BC70D4AF}"/>
              </a:ext>
            </a:extLst>
          </p:cNvPr>
          <p:cNvSpPr>
            <a:spLocks noGrp="1"/>
          </p:cNvSpPr>
          <p:nvPr>
            <p:ph type="title"/>
          </p:nvPr>
        </p:nvSpPr>
        <p:spPr>
          <a:xfrm>
            <a:off x="660488" y="452718"/>
            <a:ext cx="6701779" cy="1400530"/>
          </a:xfrm>
        </p:spPr>
        <p:txBody>
          <a:bodyPr/>
          <a:lstStyle/>
          <a:p>
            <a:pPr algn="ctr"/>
            <a:r>
              <a:rPr lang="en-US" sz="7200" b="1" dirty="0">
                <a:latin typeface="Times New Roman"/>
                <a:cs typeface="Times New Roman"/>
              </a:rPr>
              <a:t>Objectives:</a:t>
            </a:r>
            <a:r>
              <a:rPr lang="en-US" dirty="0"/>
              <a:t> </a:t>
            </a:r>
            <a:r>
              <a:rPr lang="en-US" sz="3200" dirty="0"/>
              <a:t>                       </a:t>
            </a:r>
            <a:endParaRPr lang="en-US"/>
          </a:p>
        </p:txBody>
      </p:sp>
      <p:sp>
        <p:nvSpPr>
          <p:cNvPr id="3" name="Content Placeholder 2">
            <a:extLst>
              <a:ext uri="{FF2B5EF4-FFF2-40B4-BE49-F238E27FC236}">
                <a16:creationId xmlns:a16="http://schemas.microsoft.com/office/drawing/2014/main" id="{A040E41E-1E56-66B3-6A41-7DFB75CF0BA9}"/>
              </a:ext>
            </a:extLst>
          </p:cNvPr>
          <p:cNvSpPr>
            <a:spLocks noGrp="1"/>
          </p:cNvSpPr>
          <p:nvPr>
            <p:ph idx="1"/>
          </p:nvPr>
        </p:nvSpPr>
        <p:spPr>
          <a:xfrm>
            <a:off x="1103312" y="1722239"/>
            <a:ext cx="8946541" cy="4526160"/>
          </a:xfrm>
        </p:spPr>
        <p:txBody>
          <a:bodyPr vert="horz" lIns="91440" tIns="45720" rIns="91440" bIns="45720" rtlCol="0" anchor="t">
            <a:noAutofit/>
          </a:bodyPr>
          <a:lstStyle/>
          <a:p>
            <a:r>
              <a:rPr lang="en-US" b="1" dirty="0">
                <a:latin typeface="Times New Roman"/>
                <a:ea typeface="+mj-lt"/>
                <a:cs typeface="+mj-lt"/>
              </a:rPr>
              <a:t>To implement the CPD (Continuing Professional Development) model by Bloom's Taxonomy using the Pedagogical Steps .</a:t>
            </a:r>
            <a:endParaRPr lang="en-US" b="1" dirty="0">
              <a:latin typeface="Times New Roman"/>
              <a:cs typeface="Times New Roman"/>
            </a:endParaRPr>
          </a:p>
          <a:p>
            <a:pPr marL="0" indent="0">
              <a:buClr>
                <a:srgbClr val="8AD0D6"/>
              </a:buClr>
              <a:buNone/>
            </a:pPr>
            <a:r>
              <a:rPr lang="en-US" b="1" dirty="0">
                <a:latin typeface="Times New Roman"/>
                <a:ea typeface="+mj-lt"/>
                <a:cs typeface="+mj-lt"/>
              </a:rPr>
              <a:t> we can follow these steps in all Feeders schools of Korangi Cluster.</a:t>
            </a:r>
          </a:p>
          <a:p>
            <a:pPr>
              <a:buClr>
                <a:srgbClr val="8AD0D6"/>
              </a:buClr>
            </a:pPr>
            <a:r>
              <a:rPr lang="en-US" b="1" dirty="0">
                <a:latin typeface="Times New Roman"/>
                <a:cs typeface="Calibri"/>
              </a:rPr>
              <a:t>1. Understand Bloom's Taxonomy</a:t>
            </a:r>
          </a:p>
          <a:p>
            <a:pPr>
              <a:buClr>
                <a:srgbClr val="8AD0D6"/>
              </a:buClr>
            </a:pPr>
            <a:r>
              <a:rPr lang="en-US" b="1" dirty="0">
                <a:latin typeface="Times New Roman"/>
                <a:cs typeface="Calibri"/>
              </a:rPr>
              <a:t>2. Identify our professional development goals</a:t>
            </a:r>
          </a:p>
          <a:p>
            <a:pPr>
              <a:buClr>
                <a:srgbClr val="8AD0D6"/>
              </a:buClr>
            </a:pPr>
            <a:r>
              <a:rPr lang="en-US" b="1" dirty="0">
                <a:latin typeface="Times New Roman"/>
                <a:cs typeface="Calibri"/>
              </a:rPr>
              <a:t>3. Map our goals to Bloom's Taxonomy</a:t>
            </a:r>
          </a:p>
          <a:p>
            <a:pPr>
              <a:buClr>
                <a:srgbClr val="8AD0D6"/>
              </a:buClr>
            </a:pPr>
            <a:r>
              <a:rPr lang="en-US" b="1" dirty="0">
                <a:latin typeface="Times New Roman"/>
                <a:cs typeface="Calibri"/>
              </a:rPr>
              <a:t>4. Utilize the Pedagogical  cycle </a:t>
            </a:r>
          </a:p>
          <a:p>
            <a:pPr>
              <a:buClr>
                <a:srgbClr val="8AD0D6"/>
              </a:buClr>
            </a:pPr>
            <a:r>
              <a:rPr lang="en-US" b="1" dirty="0">
                <a:latin typeface="Times New Roman"/>
                <a:cs typeface="Calibri"/>
              </a:rPr>
              <a:t>5. We Select appropriate digital tools</a:t>
            </a:r>
          </a:p>
          <a:p>
            <a:pPr>
              <a:buClr>
                <a:srgbClr val="8AD0D6"/>
              </a:buClr>
            </a:pPr>
            <a:r>
              <a:rPr lang="en-US" b="1" dirty="0">
                <a:latin typeface="Times New Roman"/>
                <a:cs typeface="Calibri"/>
              </a:rPr>
              <a:t>6. Plan our CPD activities:</a:t>
            </a:r>
          </a:p>
          <a:p>
            <a:pPr>
              <a:buClr>
                <a:srgbClr val="8AD0D6"/>
              </a:buClr>
            </a:pPr>
            <a:r>
              <a:rPr lang="en-US" b="1" dirty="0">
                <a:latin typeface="Times New Roman"/>
                <a:cs typeface="Calibri"/>
              </a:rPr>
              <a:t>7. Engage in the learning experiences:</a:t>
            </a:r>
          </a:p>
          <a:p>
            <a:pPr>
              <a:buClr>
                <a:srgbClr val="8AD0D6"/>
              </a:buClr>
            </a:pPr>
            <a:r>
              <a:rPr lang="en-US" b="1" dirty="0">
                <a:latin typeface="Times New Roman"/>
                <a:cs typeface="Calibri"/>
              </a:rPr>
              <a:t>8. Evaluate and reflect: </a:t>
            </a:r>
          </a:p>
          <a:p>
            <a:pPr>
              <a:buClr>
                <a:srgbClr val="8AD0D6"/>
              </a:buClr>
            </a:pPr>
            <a:r>
              <a:rPr lang="en-US" b="1" dirty="0">
                <a:latin typeface="Times New Roman"/>
                <a:cs typeface="Calibri"/>
              </a:rPr>
              <a:t>9. Iterate and repeat:</a:t>
            </a:r>
          </a:p>
          <a:p>
            <a:pPr marL="0" indent="0">
              <a:buClr>
                <a:srgbClr val="8AD0D6"/>
              </a:buClr>
              <a:buNone/>
            </a:pPr>
            <a:endParaRPr lang="en-US" b="1" dirty="0">
              <a:latin typeface="Times New Roman"/>
              <a:cs typeface="Calibri"/>
            </a:endParaRPr>
          </a:p>
          <a:p>
            <a:pPr>
              <a:buClr>
                <a:srgbClr val="8AD0D6"/>
              </a:buClr>
            </a:pPr>
            <a:endParaRPr lang="en-US" b="1" dirty="0">
              <a:latin typeface="Times New Roman"/>
              <a:cs typeface="Calibri"/>
            </a:endParaRPr>
          </a:p>
          <a:p>
            <a:pPr>
              <a:buClr>
                <a:srgbClr val="8AD0D6"/>
              </a:buClr>
            </a:pPr>
            <a:endParaRPr lang="en-US" b="1" dirty="0">
              <a:latin typeface="Times New Roman"/>
              <a:cs typeface="Times New Roman"/>
            </a:endParaRPr>
          </a:p>
        </p:txBody>
      </p:sp>
    </p:spTree>
    <p:extLst>
      <p:ext uri="{BB962C8B-B14F-4D97-AF65-F5344CB8AC3E}">
        <p14:creationId xmlns:p14="http://schemas.microsoft.com/office/powerpoint/2010/main" val="29871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p:cTn id="6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p:cTn id="73"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7BC5-3DE0-51D9-520E-DBBD38BBF16B}"/>
              </a:ext>
            </a:extLst>
          </p:cNvPr>
          <p:cNvSpPr>
            <a:spLocks noGrp="1"/>
          </p:cNvSpPr>
          <p:nvPr>
            <p:ph type="title"/>
          </p:nvPr>
        </p:nvSpPr>
        <p:spPr/>
        <p:txBody>
          <a:bodyPr/>
          <a:lstStyle/>
          <a:p>
            <a:r>
              <a:rPr lang="en-US" sz="4800" b="1" dirty="0">
                <a:latin typeface="Times New Roman"/>
                <a:cs typeface="Times New Roman"/>
              </a:rPr>
              <a:t>Conclusion:</a:t>
            </a:r>
          </a:p>
        </p:txBody>
      </p:sp>
      <p:sp>
        <p:nvSpPr>
          <p:cNvPr id="3" name="Content Placeholder 2">
            <a:extLst>
              <a:ext uri="{FF2B5EF4-FFF2-40B4-BE49-F238E27FC236}">
                <a16:creationId xmlns:a16="http://schemas.microsoft.com/office/drawing/2014/main" id="{825FB403-BE13-F566-6D4B-E556DA56C6E6}"/>
              </a:ext>
            </a:extLst>
          </p:cNvPr>
          <p:cNvSpPr>
            <a:spLocks noGrp="1"/>
          </p:cNvSpPr>
          <p:nvPr>
            <p:ph idx="1"/>
          </p:nvPr>
        </p:nvSpPr>
        <p:spPr>
          <a:xfrm>
            <a:off x="1103312" y="2052919"/>
            <a:ext cx="5691383" cy="3911784"/>
          </a:xfrm>
        </p:spPr>
        <p:txBody>
          <a:bodyPr vert="horz" lIns="91440" tIns="45720" rIns="91440" bIns="45720" rtlCol="0" anchor="t">
            <a:normAutofit fontScale="85000" lnSpcReduction="20000"/>
          </a:bodyPr>
          <a:lstStyle/>
          <a:p>
            <a:r>
              <a:rPr lang="en-US" sz="3600" b="1" dirty="0">
                <a:latin typeface="Times New Roman"/>
                <a:cs typeface="Times New Roman"/>
              </a:rPr>
              <a:t>Remember that implementing the CPD model using Bloom's Taxonomy and the pedagogical cycle  is a cyclical process. Continuous professional development involves continuously refining our skills and knowledge based on reflective practice.</a:t>
            </a:r>
          </a:p>
        </p:txBody>
      </p:sp>
    </p:spTree>
    <p:extLst>
      <p:ext uri="{BB962C8B-B14F-4D97-AF65-F5344CB8AC3E}">
        <p14:creationId xmlns:p14="http://schemas.microsoft.com/office/powerpoint/2010/main" val="7760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2C6C-1D00-8B4E-5DC3-D3377021CBAD}"/>
              </a:ext>
            </a:extLst>
          </p:cNvPr>
          <p:cNvSpPr>
            <a:spLocks noGrp="1"/>
          </p:cNvSpPr>
          <p:nvPr>
            <p:ph type="title"/>
          </p:nvPr>
        </p:nvSpPr>
        <p:spPr>
          <a:xfrm>
            <a:off x="646111" y="308945"/>
            <a:ext cx="9404723" cy="1544303"/>
          </a:xfrm>
        </p:spPr>
        <p:txBody>
          <a:bodyPr/>
          <a:lstStyle/>
          <a:p>
            <a:pPr algn="ctr"/>
            <a:r>
              <a:rPr lang="en-US" b="1" dirty="0">
                <a:latin typeface="Times New Roman"/>
                <a:cs typeface="Times New Roman"/>
              </a:rPr>
              <a:t> Achievements of CPD implementation </a:t>
            </a:r>
            <a:r>
              <a:rPr lang="en-US" sz="2800" b="1" dirty="0">
                <a:latin typeface="Times New Roman"/>
                <a:cs typeface="Times New Roman"/>
              </a:rPr>
              <a:t>in </a:t>
            </a:r>
            <a:br>
              <a:rPr lang="en-US" b="1" dirty="0">
                <a:latin typeface="Times New Roman"/>
                <a:cs typeface="Times New Roman"/>
              </a:rPr>
            </a:br>
            <a:r>
              <a:rPr lang="en-US" b="1" dirty="0">
                <a:latin typeface="Times New Roman"/>
                <a:cs typeface="Times New Roman"/>
              </a:rPr>
              <a:t>KORANGI Cluster</a:t>
            </a:r>
            <a:endParaRPr lang="en-US" dirty="0"/>
          </a:p>
        </p:txBody>
      </p:sp>
      <p:sp>
        <p:nvSpPr>
          <p:cNvPr id="3" name="Content Placeholder 2">
            <a:extLst>
              <a:ext uri="{FF2B5EF4-FFF2-40B4-BE49-F238E27FC236}">
                <a16:creationId xmlns:a16="http://schemas.microsoft.com/office/drawing/2014/main" id="{30A815B8-FBEB-3B93-FA7C-EEF7E152FF8A}"/>
              </a:ext>
            </a:extLst>
          </p:cNvPr>
          <p:cNvSpPr>
            <a:spLocks noGrp="1"/>
          </p:cNvSpPr>
          <p:nvPr>
            <p:ph idx="1"/>
          </p:nvPr>
        </p:nvSpPr>
        <p:spPr/>
        <p:txBody>
          <a:bodyPr vert="horz" lIns="91440" tIns="45720" rIns="91440" bIns="45720" rtlCol="0" anchor="t">
            <a:noAutofit/>
          </a:bodyPr>
          <a:lstStyle/>
          <a:p>
            <a:r>
              <a:rPr lang="en-US" sz="2400" b="1" dirty="0">
                <a:latin typeface="Times New Roman"/>
                <a:cs typeface="Calibri"/>
              </a:rPr>
              <a:t>The Continuous Professional Development (CPD) implementation in the Korangi cluster has led to enhanced teacher skills, improved student outcomes, and a more dynamic learning environment. Teachers have benefited from ongoing training, fostering a culture of lifelong learning. Student engagement and achievement have increased as a result of innovative teaching methods introduced through CPD. Additionally, the collaborative nature of CPD has strengthened professional relationships among educators, promoting a supportive and effective teaching community.</a:t>
            </a:r>
            <a:endParaRPr lang="en-US" sz="2400" b="1">
              <a:latin typeface="Times New Roman"/>
              <a:cs typeface="Times New Roman"/>
            </a:endParaRPr>
          </a:p>
        </p:txBody>
      </p:sp>
    </p:spTree>
    <p:extLst>
      <p:ext uri="{BB962C8B-B14F-4D97-AF65-F5344CB8AC3E}">
        <p14:creationId xmlns:p14="http://schemas.microsoft.com/office/powerpoint/2010/main" val="36919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80425E-2753-5727-2DC8-79487DF340AF}"/>
              </a:ext>
            </a:extLst>
          </p:cNvPr>
          <p:cNvPicPr>
            <a:picLocks noGrp="1" noChangeAspect="1"/>
          </p:cNvPicPr>
          <p:nvPr>
            <p:ph idx="1"/>
          </p:nvPr>
        </p:nvPicPr>
        <p:blipFill>
          <a:blip r:embed="rId2"/>
          <a:stretch>
            <a:fillRect/>
          </a:stretch>
        </p:blipFill>
        <p:spPr>
          <a:xfrm>
            <a:off x="777560" y="934606"/>
            <a:ext cx="2373603" cy="2494394"/>
          </a:xfrm>
          <a:prstGeom prst="rect">
            <a:avLst/>
          </a:prstGeom>
        </p:spPr>
      </p:pic>
      <p:pic>
        <p:nvPicPr>
          <p:cNvPr id="5" name="Picture 4">
            <a:extLst>
              <a:ext uri="{FF2B5EF4-FFF2-40B4-BE49-F238E27FC236}">
                <a16:creationId xmlns:a16="http://schemas.microsoft.com/office/drawing/2014/main" id="{E0F8F1CB-5EC1-CD68-D0DB-97A30546E4E3}"/>
              </a:ext>
            </a:extLst>
          </p:cNvPr>
          <p:cNvPicPr>
            <a:picLocks noChangeAspect="1"/>
          </p:cNvPicPr>
          <p:nvPr/>
        </p:nvPicPr>
        <p:blipFill>
          <a:blip r:embed="rId3"/>
          <a:stretch>
            <a:fillRect/>
          </a:stretch>
        </p:blipFill>
        <p:spPr>
          <a:xfrm>
            <a:off x="481987" y="4241407"/>
            <a:ext cx="2781718" cy="2241077"/>
          </a:xfrm>
          <a:prstGeom prst="rect">
            <a:avLst/>
          </a:prstGeom>
        </p:spPr>
      </p:pic>
      <p:pic>
        <p:nvPicPr>
          <p:cNvPr id="6" name="Picture 5">
            <a:extLst>
              <a:ext uri="{FF2B5EF4-FFF2-40B4-BE49-F238E27FC236}">
                <a16:creationId xmlns:a16="http://schemas.microsoft.com/office/drawing/2014/main" id="{E608D7AB-0E1C-3E6E-8FEC-8EDBA649E2D1}"/>
              </a:ext>
            </a:extLst>
          </p:cNvPr>
          <p:cNvPicPr>
            <a:picLocks noChangeAspect="1"/>
          </p:cNvPicPr>
          <p:nvPr/>
        </p:nvPicPr>
        <p:blipFill>
          <a:blip r:embed="rId4"/>
          <a:stretch>
            <a:fillRect/>
          </a:stretch>
        </p:blipFill>
        <p:spPr>
          <a:xfrm>
            <a:off x="3731330" y="2508440"/>
            <a:ext cx="3049297" cy="2330846"/>
          </a:xfrm>
          <a:prstGeom prst="rect">
            <a:avLst/>
          </a:prstGeom>
        </p:spPr>
      </p:pic>
      <p:pic>
        <p:nvPicPr>
          <p:cNvPr id="7" name="Picture 6">
            <a:extLst>
              <a:ext uri="{FF2B5EF4-FFF2-40B4-BE49-F238E27FC236}">
                <a16:creationId xmlns:a16="http://schemas.microsoft.com/office/drawing/2014/main" id="{B49C53CC-4D3B-2AC7-60FA-89A03AC208C0}"/>
              </a:ext>
            </a:extLst>
          </p:cNvPr>
          <p:cNvPicPr>
            <a:picLocks noChangeAspect="1"/>
          </p:cNvPicPr>
          <p:nvPr/>
        </p:nvPicPr>
        <p:blipFill>
          <a:blip r:embed="rId5"/>
          <a:stretch>
            <a:fillRect/>
          </a:stretch>
        </p:blipFill>
        <p:spPr>
          <a:xfrm>
            <a:off x="7638758" y="4342603"/>
            <a:ext cx="3282312" cy="2241077"/>
          </a:xfrm>
          <a:prstGeom prst="rect">
            <a:avLst/>
          </a:prstGeom>
        </p:spPr>
      </p:pic>
      <p:pic>
        <p:nvPicPr>
          <p:cNvPr id="8" name="Picture 7">
            <a:extLst>
              <a:ext uri="{FF2B5EF4-FFF2-40B4-BE49-F238E27FC236}">
                <a16:creationId xmlns:a16="http://schemas.microsoft.com/office/drawing/2014/main" id="{4348418E-9D82-7040-AF43-65CB42489711}"/>
              </a:ext>
            </a:extLst>
          </p:cNvPr>
          <p:cNvPicPr>
            <a:picLocks noChangeAspect="1"/>
          </p:cNvPicPr>
          <p:nvPr/>
        </p:nvPicPr>
        <p:blipFill>
          <a:blip r:embed="rId6"/>
          <a:stretch>
            <a:fillRect/>
          </a:stretch>
        </p:blipFill>
        <p:spPr>
          <a:xfrm>
            <a:off x="7638757" y="1007765"/>
            <a:ext cx="2791093" cy="2139881"/>
          </a:xfrm>
          <a:prstGeom prst="rect">
            <a:avLst/>
          </a:prstGeom>
        </p:spPr>
      </p:pic>
    </p:spTree>
    <p:extLst>
      <p:ext uri="{BB962C8B-B14F-4D97-AF65-F5344CB8AC3E}">
        <p14:creationId xmlns:p14="http://schemas.microsoft.com/office/powerpoint/2010/main" val="355268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21B8A820-8B4F-EF09-6D78-D6E10628D0B4}"/>
              </a:ext>
            </a:extLst>
          </p:cNvPr>
          <p:cNvSpPr>
            <a:spLocks noGrp="1"/>
          </p:cNvSpPr>
          <p:nvPr>
            <p:ph type="title"/>
          </p:nvPr>
        </p:nvSpPr>
        <p:spPr>
          <a:xfrm>
            <a:off x="1103312" y="452718"/>
            <a:ext cx="8947522" cy="1400530"/>
          </a:xfrm>
        </p:spPr>
        <p:txBody>
          <a:bodyPr anchor="ctr">
            <a:normAutofit/>
          </a:bodyPr>
          <a:lstStyle/>
          <a:p>
            <a:r>
              <a:rPr lang="en-US" sz="3900" b="1">
                <a:solidFill>
                  <a:srgbClr val="FFFFFF"/>
                </a:solidFill>
                <a:latin typeface="Times New Roman"/>
                <a:cs typeface="Times New Roman"/>
              </a:rPr>
              <a:t>The Success Story of CPD Implementation in KORANGI Cluster</a:t>
            </a:r>
            <a:endParaRPr lang="en-US" sz="3900">
              <a:solidFill>
                <a:srgbClr val="FFFFFF"/>
              </a:solidFill>
            </a:endParaRPr>
          </a:p>
        </p:txBody>
      </p:sp>
      <p:sp>
        <p:nvSpPr>
          <p:cNvPr id="3" name="Content Placeholder 2">
            <a:extLst>
              <a:ext uri="{FF2B5EF4-FFF2-40B4-BE49-F238E27FC236}">
                <a16:creationId xmlns:a16="http://schemas.microsoft.com/office/drawing/2014/main" id="{F5166EC0-BD76-A352-7E96-31B3C516D1E4}"/>
              </a:ext>
            </a:extLst>
          </p:cNvPr>
          <p:cNvSpPr>
            <a:spLocks noGrp="1"/>
          </p:cNvSpPr>
          <p:nvPr>
            <p:ph idx="1"/>
          </p:nvPr>
        </p:nvSpPr>
        <p:spPr>
          <a:xfrm>
            <a:off x="1103312" y="2519105"/>
            <a:ext cx="8946541" cy="3729294"/>
          </a:xfrm>
        </p:spPr>
        <p:txBody>
          <a:bodyPr vert="horz" lIns="91440" tIns="45720" rIns="91440" bIns="45720" rtlCol="0" anchor="t">
            <a:noAutofit/>
          </a:bodyPr>
          <a:lstStyle/>
          <a:p>
            <a:r>
              <a:rPr lang="en-US" sz="3200" b="1" dirty="0">
                <a:latin typeface="Times New Roman"/>
                <a:cs typeface="Times New Roman"/>
              </a:rPr>
              <a:t>The success story of CPD implementation in the Korangi cluster is evident in various aspects. Firstly, it has resulted in a notable improvement in teaching methodologies, with educators incorporating innovative and effective strategies into their practices. This has directly translated into higher student achievement and engagement.</a:t>
            </a:r>
          </a:p>
        </p:txBody>
      </p:sp>
    </p:spTree>
    <p:extLst>
      <p:ext uri="{BB962C8B-B14F-4D97-AF65-F5344CB8AC3E}">
        <p14:creationId xmlns:p14="http://schemas.microsoft.com/office/powerpoint/2010/main" val="272191359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6A6F-E2BF-E8FA-CAF3-C645C30F06EF}"/>
              </a:ext>
            </a:extLst>
          </p:cNvPr>
          <p:cNvSpPr>
            <a:spLocks noGrp="1"/>
          </p:cNvSpPr>
          <p:nvPr>
            <p:ph type="title"/>
          </p:nvPr>
        </p:nvSpPr>
        <p:spPr/>
        <p:txBody>
          <a:bodyPr/>
          <a:lstStyle/>
          <a:p>
            <a:r>
              <a:rPr lang="en-US" dirty="0"/>
              <a:t>CONTINOUS Success Story</a:t>
            </a:r>
          </a:p>
        </p:txBody>
      </p:sp>
      <p:sp>
        <p:nvSpPr>
          <p:cNvPr id="3" name="Content Placeholder 2">
            <a:extLst>
              <a:ext uri="{FF2B5EF4-FFF2-40B4-BE49-F238E27FC236}">
                <a16:creationId xmlns:a16="http://schemas.microsoft.com/office/drawing/2014/main" id="{8064FE83-8C92-E9A2-EE6C-FA8890BA2B0C}"/>
              </a:ext>
            </a:extLst>
          </p:cNvPr>
          <p:cNvSpPr>
            <a:spLocks noGrp="1"/>
          </p:cNvSpPr>
          <p:nvPr>
            <p:ph idx="1"/>
          </p:nvPr>
        </p:nvSpPr>
        <p:spPr/>
        <p:txBody>
          <a:bodyPr vert="horz" lIns="91440" tIns="45720" rIns="91440" bIns="45720" rtlCol="0" anchor="t">
            <a:noAutofit/>
          </a:bodyPr>
          <a:lstStyle/>
          <a:p>
            <a:pPr>
              <a:lnSpc>
                <a:spcPct val="90000"/>
              </a:lnSpc>
            </a:pPr>
            <a:r>
              <a:rPr lang="en-US" b="1" dirty="0">
                <a:latin typeface="Times New Roman"/>
                <a:cs typeface="Times New Roman"/>
              </a:rPr>
              <a:t>Furthermore, the collaborative nature of CPD has fostered a supportive community of educators who share best practices and continuously learn from each other. The positive impact of CPD is not only reflected in academic outcomes but also in the overall development of students, contributing to their holistic growth.</a:t>
            </a:r>
          </a:p>
          <a:p>
            <a:pPr>
              <a:lnSpc>
                <a:spcPct val="90000"/>
              </a:lnSpc>
            </a:pPr>
            <a:endParaRPr lang="en-US" b="1" dirty="0">
              <a:latin typeface="Times New Roman"/>
              <a:cs typeface="Times New Roman"/>
            </a:endParaRPr>
          </a:p>
          <a:p>
            <a:pPr>
              <a:lnSpc>
                <a:spcPct val="90000"/>
              </a:lnSpc>
            </a:pPr>
            <a:r>
              <a:rPr lang="en-US" b="1" dirty="0">
                <a:latin typeface="Times New Roman"/>
                <a:cs typeface="Times New Roman"/>
              </a:rPr>
              <a:t>The successful implementation can be attributed to the commitment of educators, the support from educational leadership, and a tailored approach that addresses the specific needs of the Korangi cluster. The ongoing monitoring and evaluation of CPD initiatives have ensured its effectiveness, making it a model for other educational clusters to follow.</a:t>
            </a:r>
          </a:p>
        </p:txBody>
      </p:sp>
    </p:spTree>
    <p:extLst>
      <p:ext uri="{BB962C8B-B14F-4D97-AF65-F5344CB8AC3E}">
        <p14:creationId xmlns:p14="http://schemas.microsoft.com/office/powerpoint/2010/main" val="3252811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9F55-326F-ED7C-2DFD-64E015BC7C2C}"/>
              </a:ext>
            </a:extLst>
          </p:cNvPr>
          <p:cNvSpPr>
            <a:spLocks noGrp="1"/>
          </p:cNvSpPr>
          <p:nvPr>
            <p:ph type="title"/>
          </p:nvPr>
        </p:nvSpPr>
        <p:spPr/>
        <p:txBody>
          <a:bodyPr/>
          <a:lstStyle/>
          <a:p>
            <a:r>
              <a:rPr lang="en-US" dirty="0"/>
              <a:t>Videos of Success Story:</a:t>
            </a:r>
          </a:p>
        </p:txBody>
      </p:sp>
      <p:pic>
        <p:nvPicPr>
          <p:cNvPr id="5" name="WhatsApp Video 2024-01-04 at 4.05.27 PM">
            <a:hlinkClick r:id="" action="ppaction://media"/>
            <a:extLst>
              <a:ext uri="{FF2B5EF4-FFF2-40B4-BE49-F238E27FC236}">
                <a16:creationId xmlns:a16="http://schemas.microsoft.com/office/drawing/2014/main" id="{BE2CFEB6-3899-E41F-F756-081CC3B4227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75671" y="1486471"/>
            <a:ext cx="2215661" cy="2136821"/>
          </a:xfrm>
          <a:prstGeom prst="rect">
            <a:avLst/>
          </a:prstGeom>
        </p:spPr>
      </p:pic>
      <p:pic>
        <p:nvPicPr>
          <p:cNvPr id="6" name="WhatsApp Video 2024-01-04 at 4.06.26 PM">
            <a:hlinkClick r:id="" action="ppaction://media"/>
            <a:extLst>
              <a:ext uri="{FF2B5EF4-FFF2-40B4-BE49-F238E27FC236}">
                <a16:creationId xmlns:a16="http://schemas.microsoft.com/office/drawing/2014/main" id="{78CA662A-9F3B-B260-B3B3-11893E702CA3}"/>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247100" y="2017547"/>
            <a:ext cx="3048000" cy="3312302"/>
          </a:xfrm>
          <a:prstGeom prst="rect">
            <a:avLst/>
          </a:prstGeom>
        </p:spPr>
      </p:pic>
      <p:pic>
        <p:nvPicPr>
          <p:cNvPr id="7" name="WhatsApp Video 2024-01-06 at 12.10.42 PM (1)">
            <a:hlinkClick r:id="" action="ppaction://media"/>
            <a:extLst>
              <a:ext uri="{FF2B5EF4-FFF2-40B4-BE49-F238E27FC236}">
                <a16:creationId xmlns:a16="http://schemas.microsoft.com/office/drawing/2014/main" id="{0F3273B1-91CB-C849-2AA7-EDD182D4E6A3}"/>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8750868" y="792759"/>
            <a:ext cx="3021383" cy="2636241"/>
          </a:xfrm>
          <a:prstGeom prst="rect">
            <a:avLst/>
          </a:prstGeom>
        </p:spPr>
      </p:pic>
      <p:pic>
        <p:nvPicPr>
          <p:cNvPr id="9" name="WhatsApp Video 2024-01-07 at 12.58.15 PM">
            <a:hlinkClick r:id="" action="ppaction://media"/>
            <a:extLst>
              <a:ext uri="{FF2B5EF4-FFF2-40B4-BE49-F238E27FC236}">
                <a16:creationId xmlns:a16="http://schemas.microsoft.com/office/drawing/2014/main" id="{934F8001-5ED1-3716-0C04-BF3B3C1AF4BF}"/>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8828644" y="4566531"/>
            <a:ext cx="3005082" cy="2136820"/>
          </a:xfrm>
          <a:prstGeom prst="rect">
            <a:avLst/>
          </a:prstGeom>
        </p:spPr>
      </p:pic>
      <p:pic>
        <p:nvPicPr>
          <p:cNvPr id="15" name="WhatsApp Video 2024-01-06 at 12.13.54 PM">
            <a:hlinkClick r:id="" action="ppaction://media"/>
            <a:extLst>
              <a:ext uri="{FF2B5EF4-FFF2-40B4-BE49-F238E27FC236}">
                <a16:creationId xmlns:a16="http://schemas.microsoft.com/office/drawing/2014/main" id="{E206C3A9-DACC-852F-A32B-44B2FB105897}"/>
              </a:ext>
            </a:extLst>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646111" y="4566531"/>
            <a:ext cx="2364488" cy="2136820"/>
          </a:xfrm>
          <a:prstGeom prst="rect">
            <a:avLst/>
          </a:prstGeom>
        </p:spPr>
      </p:pic>
    </p:spTree>
    <p:extLst>
      <p:ext uri="{BB962C8B-B14F-4D97-AF65-F5344CB8AC3E}">
        <p14:creationId xmlns:p14="http://schemas.microsoft.com/office/powerpoint/2010/main" val="831420177"/>
      </p:ext>
    </p:extLst>
  </p:cSld>
  <p:clrMapOvr>
    <a:masterClrMapping/>
  </p:clrMapOvr>
  <mc:AlternateContent xmlns:mc="http://schemas.openxmlformats.org/markup-compatibility/2006" xmlns:p14="http://schemas.microsoft.com/office/powerpoint/2010/main">
    <mc:Choice Requires="p14">
      <p:transition spd="slow" p14:dur="2000" advTm="128127"/>
    </mc:Choice>
    <mc:Fallback xmlns="">
      <p:transition spd="slow" advTm="12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27" fill="hold"/>
                                        <p:tgtEl>
                                          <p:spTgt spid="5"/>
                                        </p:tgtEl>
                                      </p:cBhvr>
                                    </p:cmd>
                                  </p:childTnLst>
                                </p:cTn>
                              </p:par>
                            </p:childTnLst>
                          </p:cTn>
                        </p:par>
                        <p:par>
                          <p:cTn id="7" fill="hold">
                            <p:stCondLst>
                              <p:cond delay="128127"/>
                            </p:stCondLst>
                            <p:childTnLst>
                              <p:par>
                                <p:cTn id="8" presetID="1" presetClass="mediacall" presetSubtype="0" fill="hold" nodeType="afterEffect">
                                  <p:stCondLst>
                                    <p:cond delay="0"/>
                                  </p:stCondLst>
                                  <p:childTnLst>
                                    <p:cmd type="call" cmd="playFrom(0.0)">
                                      <p:cBhvr>
                                        <p:cTn id="9" dur="60466" fill="hold"/>
                                        <p:tgtEl>
                                          <p:spTgt spid="6"/>
                                        </p:tgtEl>
                                      </p:cBhvr>
                                    </p:cmd>
                                  </p:childTnLst>
                                </p:cTn>
                              </p:par>
                            </p:childTnLst>
                          </p:cTn>
                        </p:par>
                        <p:par>
                          <p:cTn id="10" fill="hold">
                            <p:stCondLst>
                              <p:cond delay="188593"/>
                            </p:stCondLst>
                            <p:childTnLst>
                              <p:par>
                                <p:cTn id="11" presetID="1" presetClass="mediacall" presetSubtype="0" fill="hold" nodeType="afterEffect">
                                  <p:stCondLst>
                                    <p:cond delay="0"/>
                                  </p:stCondLst>
                                  <p:childTnLst>
                                    <p:cmd type="call" cmd="playFrom(0.0)">
                                      <p:cBhvr>
                                        <p:cTn id="12" dur="36760" fill="hold"/>
                                        <p:tgtEl>
                                          <p:spTgt spid="7"/>
                                        </p:tgtEl>
                                      </p:cBhvr>
                                    </p:cmd>
                                  </p:childTnLst>
                                </p:cTn>
                              </p:par>
                            </p:childTnLst>
                          </p:cTn>
                        </p:par>
                        <p:par>
                          <p:cTn id="13" fill="hold">
                            <p:stCondLst>
                              <p:cond delay="225353"/>
                            </p:stCondLst>
                            <p:childTnLst>
                              <p:par>
                                <p:cTn id="14" presetID="1" presetClass="mediacall" presetSubtype="0" fill="hold" nodeType="afterEffect">
                                  <p:stCondLst>
                                    <p:cond delay="0"/>
                                  </p:stCondLst>
                                  <p:childTnLst>
                                    <p:cmd type="call" cmd="playFrom(0.0)">
                                      <p:cBhvr>
                                        <p:cTn id="15" dur="48440" fill="hold"/>
                                        <p:tgtEl>
                                          <p:spTgt spid="9"/>
                                        </p:tgtEl>
                                      </p:cBhvr>
                                    </p:cmd>
                                  </p:childTnLst>
                                </p:cTn>
                              </p:par>
                            </p:childTnLst>
                          </p:cTn>
                        </p:par>
                        <p:par>
                          <p:cTn id="16" fill="hold">
                            <p:stCondLst>
                              <p:cond delay="273793"/>
                            </p:stCondLst>
                            <p:childTnLst>
                              <p:par>
                                <p:cTn id="17" presetID="1" presetClass="mediacall" presetSubtype="0" fill="hold" nodeType="afterEffect">
                                  <p:stCondLst>
                                    <p:cond delay="0"/>
                                  </p:stCondLst>
                                  <p:childTnLst>
                                    <p:cmd type="call" cmd="playFrom(0.0)">
                                      <p:cBhvr>
                                        <p:cTn id="18" dur="277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video>
              <p:cMediaNode vol="80000">
                <p:cTn id="43" fill="hold" display="0">
                  <p:stCondLst>
                    <p:cond delay="indefinite"/>
                  </p:stCondLst>
                </p:cTn>
                <p:tgtEl>
                  <p:spTgt spid="15"/>
                </p:tgtEl>
              </p:cMediaNode>
            </p:video>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2" name="Freeform: Shape 11">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Title 2">
            <a:extLst>
              <a:ext uri="{FF2B5EF4-FFF2-40B4-BE49-F238E27FC236}">
                <a16:creationId xmlns:a16="http://schemas.microsoft.com/office/drawing/2014/main" id="{C080AC88-2C48-4FBC-824E-27DB8A5F8DAC}"/>
              </a:ext>
            </a:extLst>
          </p:cNvPr>
          <p:cNvSpPr>
            <a:spLocks noGrp="1"/>
          </p:cNvSpPr>
          <p:nvPr>
            <p:ph type="title"/>
          </p:nvPr>
        </p:nvSpPr>
        <p:spPr>
          <a:xfrm>
            <a:off x="1088935" y="452718"/>
            <a:ext cx="8947522" cy="1400530"/>
          </a:xfrm>
        </p:spPr>
        <p:txBody>
          <a:bodyPr vert="horz" lIns="91440" tIns="45720" rIns="91440" bIns="45720" rtlCol="0" anchor="ctr">
            <a:noAutofit/>
          </a:bodyPr>
          <a:lstStyle/>
          <a:p>
            <a:r>
              <a:rPr lang="en-US" sz="3200" b="1" dirty="0">
                <a:solidFill>
                  <a:srgbClr val="FFFFFF"/>
                </a:solidFill>
                <a:latin typeface="Times New Roman"/>
                <a:cs typeface="Calibri"/>
              </a:rPr>
              <a:t>Highlight Impact of Pedagogy-Based Learning Cycles on Teacher Professional Development and Students Learning in KORANGI Cluster.</a:t>
            </a:r>
            <a:endParaRPr lang="en-US" sz="3200" b="1" dirty="0">
              <a:latin typeface="Times New Roman"/>
              <a:cs typeface="Times New Roman"/>
            </a:endParaRPr>
          </a:p>
        </p:txBody>
      </p:sp>
      <p:sp>
        <p:nvSpPr>
          <p:cNvPr id="4" name="Content Placeholder 3">
            <a:extLst>
              <a:ext uri="{FF2B5EF4-FFF2-40B4-BE49-F238E27FC236}">
                <a16:creationId xmlns:a16="http://schemas.microsoft.com/office/drawing/2014/main" id="{DC61B679-C02B-4CBC-0CF6-0436FA739D1C}"/>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en-US" sz="2400" b="1" dirty="0">
                <a:latin typeface="Times New Roman"/>
                <a:cs typeface="Times New Roman"/>
              </a:rPr>
              <a:t>  Implementing pedagogy-based learning cycles in the Korangi cluster has shown a pronounced positive impact on teacher professional development. Through ongoing reflection and collaboration, teachers in this context have honed their instructional skills, adapting to the unique needs of students. As a result, students in the Korangi cluster experience improved learning outcomes, benefiting from a more engaging and personalized educational approach that aligns with effective pedagogical strategies.</a:t>
            </a:r>
          </a:p>
        </p:txBody>
      </p:sp>
    </p:spTree>
    <p:extLst>
      <p:ext uri="{BB962C8B-B14F-4D97-AF65-F5344CB8AC3E}">
        <p14:creationId xmlns:p14="http://schemas.microsoft.com/office/powerpoint/2010/main" val="2142338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office theme</Template>
  <TotalTime>32</TotalTime>
  <Words>522</Words>
  <Application>Microsoft Office PowerPoint</Application>
  <PresentationFormat>Widescreen</PresentationFormat>
  <Paragraphs>31</Paragraphs>
  <Slides>10</Slides>
  <Notes>0</Notes>
  <HiddenSlides>0</HiddenSlides>
  <MMClips>5</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Ion</vt:lpstr>
      <vt:lpstr>KORANGI CLUSTER  G.G.S.S No 4 Korangi 3.1/2</vt:lpstr>
      <vt:lpstr>Objectives:                        </vt:lpstr>
      <vt:lpstr>Conclusion:</vt:lpstr>
      <vt:lpstr> Achievements of CPD implementation in  KORANGI Cluster</vt:lpstr>
      <vt:lpstr>PowerPoint Presentation</vt:lpstr>
      <vt:lpstr>The Success Story of CPD Implementation in KORANGI Cluster</vt:lpstr>
      <vt:lpstr>CONTINOUS Success Story</vt:lpstr>
      <vt:lpstr>Videos of Success Story:</vt:lpstr>
      <vt:lpstr>Highlight Impact of Pedagogy-Based Learning Cycles on Teacher Professional Development and Students Learning in KORANGI Cluster.</vt:lpstr>
      <vt:lpstr>Highlight’s Of Korangi Cluster: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Kamran Shah</cp:lastModifiedBy>
  <cp:revision>464</cp:revision>
  <dcterms:created xsi:type="dcterms:W3CDTF">2024-01-01T06:08:26Z</dcterms:created>
  <dcterms:modified xsi:type="dcterms:W3CDTF">2024-01-08T04:02:50Z</dcterms:modified>
</cp:coreProperties>
</file>