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326" r:id="rId3"/>
    <p:sldId id="332" r:id="rId4"/>
    <p:sldId id="328" r:id="rId5"/>
    <p:sldId id="334" r:id="rId6"/>
    <p:sldId id="349" r:id="rId7"/>
    <p:sldId id="331" r:id="rId8"/>
    <p:sldId id="350" r:id="rId9"/>
    <p:sldId id="351" r:id="rId10"/>
    <p:sldId id="352" r:id="rId11"/>
    <p:sldId id="354" r:id="rId12"/>
    <p:sldId id="353" r:id="rId13"/>
    <p:sldId id="339" r:id="rId14"/>
    <p:sldId id="329" r:id="rId15"/>
    <p:sldId id="338" r:id="rId16"/>
    <p:sldId id="355" r:id="rId17"/>
    <p:sldId id="335" r:id="rId18"/>
    <p:sldId id="281" r:id="rId19"/>
    <p:sldId id="342" r:id="rId20"/>
    <p:sldId id="346" r:id="rId21"/>
    <p:sldId id="300" r:id="rId22"/>
    <p:sldId id="348" r:id="rId23"/>
    <p:sldId id="34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74E60252-E335-4169-AB7E-6047395A82C8}">
          <p14:sldIdLst>
            <p14:sldId id="256"/>
            <p14:sldId id="326"/>
            <p14:sldId id="332"/>
            <p14:sldId id="328"/>
            <p14:sldId id="334"/>
            <p14:sldId id="335"/>
            <p14:sldId id="331"/>
            <p14:sldId id="338"/>
            <p14:sldId id="339"/>
            <p14:sldId id="329"/>
            <p14:sldId id="257"/>
            <p14:sldId id="279"/>
            <p14:sldId id="281"/>
            <p14:sldId id="269"/>
            <p14:sldId id="270"/>
            <p14:sldId id="272"/>
            <p14:sldId id="273"/>
            <p14:sldId id="274"/>
            <p14:sldId id="283"/>
          </p14:sldIdLst>
        </p14:section>
        <p14:section name="Untitled Section" id="{4C871D2D-60EB-4874-BF53-542A9C7FA4F7}">
          <p14:sldIdLst>
            <p14:sldId id="324"/>
            <p14:sldId id="307"/>
            <p14:sldId id="300"/>
            <p14:sldId id="340"/>
            <p14:sldId id="341"/>
            <p14:sldId id="342"/>
            <p14:sldId id="343"/>
            <p14:sldId id="344"/>
            <p14:sldId id="345"/>
            <p14:sldId id="346"/>
            <p14:sldId id="348"/>
            <p14:sldId id="34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84" autoAdjust="0"/>
    <p:restoredTop sz="94660"/>
  </p:normalViewPr>
  <p:slideViewPr>
    <p:cSldViewPr>
      <p:cViewPr varScale="1">
        <p:scale>
          <a:sx n="86" d="100"/>
          <a:sy n="8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FA3B0-7FDE-4A83-BB17-0A566CA5D2EC}" type="datetimeFigureOut">
              <a:rPr lang="en-US" smtClean="0"/>
              <a:pPr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77E1-A6BC-4E20-8074-A5EAF49E81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FA3B0-7FDE-4A83-BB17-0A566CA5D2EC}" type="datetimeFigureOut">
              <a:rPr lang="en-US" smtClean="0"/>
              <a:pPr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77E1-A6BC-4E20-8074-A5EAF49E81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FA3B0-7FDE-4A83-BB17-0A566CA5D2EC}" type="datetimeFigureOut">
              <a:rPr lang="en-US" smtClean="0"/>
              <a:pPr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77E1-A6BC-4E20-8074-A5EAF49E81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FA3B0-7FDE-4A83-BB17-0A566CA5D2EC}" type="datetimeFigureOut">
              <a:rPr lang="en-US" smtClean="0"/>
              <a:pPr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77E1-A6BC-4E20-8074-A5EAF49E81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FA3B0-7FDE-4A83-BB17-0A566CA5D2EC}" type="datetimeFigureOut">
              <a:rPr lang="en-US" smtClean="0"/>
              <a:pPr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77E1-A6BC-4E20-8074-A5EAF49E81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FA3B0-7FDE-4A83-BB17-0A566CA5D2EC}" type="datetimeFigureOut">
              <a:rPr lang="en-US" smtClean="0"/>
              <a:pPr/>
              <a:t>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77E1-A6BC-4E20-8074-A5EAF49E81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FA3B0-7FDE-4A83-BB17-0A566CA5D2EC}" type="datetimeFigureOut">
              <a:rPr lang="en-US" smtClean="0"/>
              <a:pPr/>
              <a:t>1/7/2024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77E1-A6BC-4E20-8074-A5EAF49E81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FA3B0-7FDE-4A83-BB17-0A566CA5D2EC}" type="datetimeFigureOut">
              <a:rPr lang="en-US" smtClean="0"/>
              <a:pPr/>
              <a:t>1/7/2024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77E1-A6BC-4E20-8074-A5EAF49E81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FA3B0-7FDE-4A83-BB17-0A566CA5D2EC}" type="datetimeFigureOut">
              <a:rPr lang="en-US" smtClean="0"/>
              <a:pPr/>
              <a:t>1/7/2024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77E1-A6BC-4E20-8074-A5EAF49E81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FA3B0-7FDE-4A83-BB17-0A566CA5D2EC}" type="datetimeFigureOut">
              <a:rPr lang="en-US" smtClean="0"/>
              <a:pPr/>
              <a:t>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77E1-A6BC-4E20-8074-A5EAF49E81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FA3B0-7FDE-4A83-BB17-0A566CA5D2EC}" type="datetimeFigureOut">
              <a:rPr lang="en-US" smtClean="0"/>
              <a:pPr/>
              <a:t>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77E1-A6BC-4E20-8074-A5EAF49E81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FA3B0-7FDE-4A83-BB17-0A566CA5D2EC}" type="datetimeFigureOut">
              <a:rPr lang="en-US" smtClean="0"/>
              <a:pPr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577E1-A6BC-4E20-8074-A5EAF49E81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sign6-ablaghulkalaam-600x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984" y="0"/>
            <a:ext cx="2414016" cy="2655418"/>
          </a:xfrm>
          <a:prstGeom prst="rect">
            <a:avLst/>
          </a:prstGeom>
        </p:spPr>
      </p:pic>
      <p:pic>
        <p:nvPicPr>
          <p:cNvPr id="4" name="Picture 3" descr="cONSELL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01786" cy="2405696"/>
          </a:xfrm>
          <a:prstGeom prst="rect">
            <a:avLst/>
          </a:prstGeom>
        </p:spPr>
      </p:pic>
      <p:pic>
        <p:nvPicPr>
          <p:cNvPr id="5" name="Picture 4" descr="Naa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4800"/>
            <a:ext cx="3110442" cy="1833166"/>
          </a:xfrm>
          <a:prstGeom prst="rect">
            <a:avLst/>
          </a:prstGeom>
        </p:spPr>
      </p:pic>
      <p:pic>
        <p:nvPicPr>
          <p:cNvPr id="6" name="Picture 5" descr="reall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4400013"/>
            <a:ext cx="3733800" cy="2457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2590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Consoling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621166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Eid</a:t>
            </a:r>
            <a:r>
              <a:rPr lang="en-US" b="1" dirty="0" smtClean="0"/>
              <a:t>-Millad Un Nabi</a:t>
            </a:r>
            <a:endParaRPr lang="en-US" b="1" dirty="0"/>
          </a:p>
        </p:txBody>
      </p:sp>
      <p:pic>
        <p:nvPicPr>
          <p:cNvPr id="10" name="Picture 9" descr="rell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8107" y="2667000"/>
            <a:ext cx="4985893" cy="1875129"/>
          </a:xfrm>
          <a:prstGeom prst="rect">
            <a:avLst/>
          </a:prstGeom>
        </p:spPr>
      </p:pic>
      <p:pic>
        <p:nvPicPr>
          <p:cNvPr id="11" name="Picture 10" descr="Milla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4648200"/>
            <a:ext cx="1757502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 rotWithShape="1">
          <a:blip r:embed="rId2"/>
          <a:srcRect l="5129" t="3419" r="9401" b="48718"/>
          <a:stretch/>
        </p:blipFill>
        <p:spPr>
          <a:xfrm>
            <a:off x="1" y="0"/>
            <a:ext cx="3124200" cy="2286000"/>
          </a:xfrm>
          <a:prstGeom prst="rect">
            <a:avLst/>
          </a:prstGeom>
        </p:spPr>
      </p:pic>
      <p:pic>
        <p:nvPicPr>
          <p:cNvPr id="3" name="Picture 2" descr="19.jpg">
            <a:extLst>
              <a:ext uri="{FF2B5EF4-FFF2-40B4-BE49-F238E27FC236}">
                <a16:creationId xmlns:a16="http://schemas.microsoft.com/office/drawing/2014/main" xmlns="" id="{8FD12F19-62DA-0795-9A7F-D23354A0D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746"/>
          <a:stretch/>
        </p:blipFill>
        <p:spPr>
          <a:xfrm>
            <a:off x="0" y="2362200"/>
            <a:ext cx="3200400" cy="1887310"/>
          </a:xfrm>
          <a:prstGeom prst="rect">
            <a:avLst/>
          </a:prstGeom>
        </p:spPr>
      </p:pic>
      <p:pic>
        <p:nvPicPr>
          <p:cNvPr id="4" name="Picture 3" descr="Online Art 3.jpg"/>
          <p:cNvPicPr>
            <a:picLocks noChangeAspect="1"/>
          </p:cNvPicPr>
          <p:nvPr/>
        </p:nvPicPr>
        <p:blipFill rotWithShape="1">
          <a:blip r:embed="rId4"/>
          <a:srcRect t="8889"/>
          <a:stretch/>
        </p:blipFill>
        <p:spPr>
          <a:xfrm>
            <a:off x="3122340" y="2743200"/>
            <a:ext cx="6021659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95800"/>
            <a:ext cx="4679192" cy="2362201"/>
          </a:xfrm>
          <a:prstGeom prst="rect">
            <a:avLst/>
          </a:prstGeom>
        </p:spPr>
      </p:pic>
      <p:pic>
        <p:nvPicPr>
          <p:cNvPr id="3" name="Picture 2" descr="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648201" cy="2299289"/>
          </a:xfrm>
          <a:prstGeom prst="rect">
            <a:avLst/>
          </a:prstGeom>
        </p:spPr>
      </p:pic>
      <p:pic>
        <p:nvPicPr>
          <p:cNvPr id="5" name="Picture 4" descr="shor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438400"/>
            <a:ext cx="4614098" cy="198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228600"/>
            <a:ext cx="4114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Independence Day </a:t>
            </a:r>
          </a:p>
          <a:p>
            <a:r>
              <a:rPr lang="en-US" sz="2400" b="1" dirty="0" smtClean="0"/>
              <a:t>23</a:t>
            </a:r>
            <a:r>
              <a:rPr lang="en-US" sz="2400" b="1" baseline="30000" dirty="0" smtClean="0"/>
              <a:t>rd</a:t>
            </a:r>
            <a:r>
              <a:rPr lang="en-US" sz="2400" b="1" dirty="0" smtClean="0"/>
              <a:t> March</a:t>
            </a:r>
          </a:p>
          <a:p>
            <a:r>
              <a:rPr lang="en-US" sz="2400" b="1" dirty="0" smtClean="0"/>
              <a:t>Defence Day</a:t>
            </a:r>
          </a:p>
          <a:p>
            <a:r>
              <a:rPr lang="en-US" sz="2400" b="1" dirty="0" smtClean="0"/>
              <a:t>Millad Ud Nabi</a:t>
            </a:r>
          </a:p>
          <a:p>
            <a:r>
              <a:rPr lang="en-US" sz="2400" b="1" dirty="0" err="1" smtClean="0"/>
              <a:t>Iqbal</a:t>
            </a:r>
            <a:r>
              <a:rPr lang="en-US" sz="2400" b="1" dirty="0" smtClean="0"/>
              <a:t> Day</a:t>
            </a:r>
          </a:p>
          <a:p>
            <a:r>
              <a:rPr lang="en-US" sz="2400" b="1" dirty="0" smtClean="0"/>
              <a:t>Teacher Day</a:t>
            </a:r>
          </a:p>
          <a:p>
            <a:r>
              <a:rPr lang="en-US" sz="2400" b="1" dirty="0" smtClean="0"/>
              <a:t>Culture Day</a:t>
            </a:r>
          </a:p>
          <a:p>
            <a:r>
              <a:rPr lang="en-US" sz="2400" b="1" dirty="0" smtClean="0"/>
              <a:t>Children Day</a:t>
            </a:r>
          </a:p>
          <a:p>
            <a:r>
              <a:rPr lang="en-US" sz="2400" b="1" dirty="0" smtClean="0"/>
              <a:t>Quiz Competition</a:t>
            </a:r>
          </a:p>
          <a:p>
            <a:r>
              <a:rPr lang="en-US" sz="2400" b="1" dirty="0" smtClean="0"/>
              <a:t>Speech Competition</a:t>
            </a:r>
          </a:p>
          <a:p>
            <a:r>
              <a:rPr lang="en-US" sz="2400" b="1" dirty="0" smtClean="0"/>
              <a:t> Online Art Competition</a:t>
            </a:r>
          </a:p>
          <a:p>
            <a:r>
              <a:rPr lang="en-US" sz="2400" b="1" dirty="0" smtClean="0"/>
              <a:t>World Peace Day</a:t>
            </a:r>
          </a:p>
          <a:p>
            <a:r>
              <a:rPr lang="en-US" sz="2400" b="1" dirty="0" smtClean="0"/>
              <a:t>16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December Day</a:t>
            </a:r>
          </a:p>
          <a:p>
            <a:r>
              <a:rPr lang="en-US" sz="2400" b="1" dirty="0" smtClean="0"/>
              <a:t>Quaid Day</a:t>
            </a:r>
          </a:p>
          <a:p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A362E8-54CC-B962-8431-E2DEA78D4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G" b="1" dirty="0" smtClean="0"/>
              <a:t>School Cluster Committee Meetings</a:t>
            </a:r>
            <a:endParaRPr lang="en-SG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A0E145-68DE-E6D5-7677-FBAB44AF40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4067230"/>
            <a:ext cx="3352800" cy="2790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EE7D81-0C72-A56F-640A-07F3E12FA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0421"/>
            <a:ext cx="2819400" cy="28875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1371600"/>
            <a:ext cx="807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Plan </a:t>
            </a:r>
            <a:r>
              <a:rPr lang="en-US" dirty="0" smtClean="0"/>
              <a:t>Our </a:t>
            </a:r>
            <a:r>
              <a:rPr lang="en-US" dirty="0" smtClean="0"/>
              <a:t>CPD Activities. </a:t>
            </a:r>
          </a:p>
          <a:p>
            <a:r>
              <a:rPr lang="en-US" dirty="0" smtClean="0"/>
              <a:t>* </a:t>
            </a:r>
            <a:r>
              <a:rPr lang="en-US" dirty="0" smtClean="0"/>
              <a:t>Planned Activities.</a:t>
            </a:r>
          </a:p>
          <a:p>
            <a:r>
              <a:rPr lang="en-US" dirty="0" smtClean="0"/>
              <a:t>* </a:t>
            </a:r>
            <a:r>
              <a:rPr lang="en-US" dirty="0" smtClean="0"/>
              <a:t>Implementation.</a:t>
            </a:r>
          </a:p>
          <a:p>
            <a:r>
              <a:rPr lang="en-US" dirty="0" smtClean="0"/>
              <a:t>* </a:t>
            </a:r>
            <a:r>
              <a:rPr lang="en-US" dirty="0" smtClean="0"/>
              <a:t>Share Resources And Staff</a:t>
            </a:r>
          </a:p>
          <a:p>
            <a:r>
              <a:rPr lang="en-US" dirty="0" smtClean="0"/>
              <a:t>* </a:t>
            </a:r>
            <a:r>
              <a:rPr lang="en-US" dirty="0" smtClean="0"/>
              <a:t>To Improve Education.</a:t>
            </a:r>
          </a:p>
          <a:p>
            <a:r>
              <a:rPr lang="en-US" dirty="0" smtClean="0"/>
              <a:t>* </a:t>
            </a:r>
            <a:r>
              <a:rPr lang="en-US" dirty="0" smtClean="0"/>
              <a:t>Identify Our Professional Development Goals.</a:t>
            </a:r>
          </a:p>
          <a:p>
            <a:r>
              <a:rPr lang="en-US" dirty="0" smtClean="0"/>
              <a:t>* </a:t>
            </a:r>
            <a:r>
              <a:rPr lang="en-US" dirty="0" smtClean="0"/>
              <a:t>Utilize The Pedagogical Cycle.</a:t>
            </a:r>
          </a:p>
          <a:p>
            <a:r>
              <a:rPr lang="en-US" dirty="0" smtClean="0"/>
              <a:t>* </a:t>
            </a:r>
            <a:r>
              <a:rPr lang="en-US" dirty="0" smtClean="0"/>
              <a:t>Session</a:t>
            </a:r>
          </a:p>
          <a:p>
            <a:r>
              <a:rPr lang="en-US" dirty="0" smtClean="0"/>
              <a:t>* </a:t>
            </a:r>
            <a:r>
              <a:rPr lang="en-US" dirty="0" smtClean="0"/>
              <a:t>Workshops. &amp; Seminars.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32775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43B786-66C4-E274-A316-BC19EE388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3" name="Picture 2" descr="1.jpg">
            <a:extLst>
              <a:ext uri="{FF2B5EF4-FFF2-40B4-BE49-F238E27FC236}">
                <a16:creationId xmlns:a16="http://schemas.microsoft.com/office/drawing/2014/main" xmlns="" id="{087078F7-F08A-F4A6-6566-5E04DB000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9144000" cy="7010400"/>
          </a:xfrm>
          <a:prstGeom prst="rect">
            <a:avLst/>
          </a:prstGeom>
        </p:spPr>
      </p:pic>
      <p:sp>
        <p:nvSpPr>
          <p:cNvPr id="4" name="7-Point Star 3"/>
          <p:cNvSpPr/>
          <p:nvPr/>
        </p:nvSpPr>
        <p:spPr>
          <a:xfrm>
            <a:off x="6629400" y="0"/>
            <a:ext cx="1981200" cy="19812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5" name="Down Ribbon 4"/>
          <p:cNvSpPr/>
          <p:nvPr/>
        </p:nvSpPr>
        <p:spPr>
          <a:xfrm>
            <a:off x="5334000" y="2667000"/>
            <a:ext cx="3429000" cy="685800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1332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DE4200-6DE9-6BD6-8148-FA0D28F41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886200" cy="28789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664945-68BD-CBFE-EECA-1BDA0AE05C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9084" y="3275014"/>
            <a:ext cx="3354916" cy="3582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F3DD42-A523-938C-235F-269768757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64981"/>
            <a:ext cx="4686300" cy="2693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5B9A7D6-BAD8-A716-312F-A3D05EE97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5413" y="0"/>
            <a:ext cx="3938587" cy="24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0821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24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/>
              <a:t>The Success Story Of Keamari Cluster</a:t>
            </a:r>
            <a:endParaRPr lang="en-US" sz="8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824C77-575D-C58D-79FB-F2AF5BF93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00200"/>
            <a:ext cx="2971800" cy="525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228600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Activity Base Learning (Classroom Environment) 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33800" y="1676400"/>
            <a:ext cx="480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Visual Transformation of Learning Through Charts, Pictures, And Different Modole.</a:t>
            </a:r>
          </a:p>
          <a:p>
            <a:pPr marL="342900" indent="-342900">
              <a:buAutoNum type="arabicPeriod"/>
            </a:pPr>
            <a:r>
              <a:rPr lang="en-US" dirty="0" smtClean="0"/>
              <a:t>Students Participation.</a:t>
            </a:r>
          </a:p>
          <a:p>
            <a:pPr marL="342900" indent="-342900">
              <a:buAutoNum type="arabicPeriod"/>
            </a:pPr>
            <a:r>
              <a:rPr lang="en-US" dirty="0" smtClean="0"/>
              <a:t>Teacher Focus On Lecture Method.  </a:t>
            </a:r>
          </a:p>
          <a:p>
            <a:pPr marL="342900" indent="-342900">
              <a:buAutoNum type="arabicPeriod"/>
            </a:pPr>
            <a:r>
              <a:rPr lang="en-US" dirty="0" smtClean="0"/>
              <a:t>Supportive And Students-Friendly atmosphere.</a:t>
            </a:r>
          </a:p>
          <a:p>
            <a:pPr marL="342900" indent="-342900">
              <a:buAutoNum type="arabicPeriod"/>
            </a:pPr>
            <a:r>
              <a:rPr lang="en-US" dirty="0" smtClean="0"/>
              <a:t>Improvement in student outcomes.</a:t>
            </a:r>
          </a:p>
          <a:p>
            <a:pPr marL="342900" indent="-342900">
              <a:buAutoNum type="arabicPeriod"/>
            </a:pPr>
            <a:r>
              <a:rPr lang="en-US" dirty="0" smtClean="0"/>
              <a:t>Showcase of students achievements and project. 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83740840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91000" cy="297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2B1B8B-D2EB-9702-A02C-9BB00C7F78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0"/>
            <a:ext cx="4114800" cy="3028950"/>
          </a:xfrm>
          <a:prstGeom prst="rect">
            <a:avLst/>
          </a:prstGeom>
        </p:spPr>
      </p:pic>
      <p:pic>
        <p:nvPicPr>
          <p:cNvPr id="4" name="Picture 3" descr="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6200"/>
            <a:ext cx="396240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DC2C16-7999-D295-0E0C-6E4D02E755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33" t="2957" r="1852" b="16050"/>
          <a:stretch/>
        </p:blipFill>
        <p:spPr>
          <a:xfrm>
            <a:off x="5334000" y="3703638"/>
            <a:ext cx="3810000" cy="31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602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DF4A2D-6CE6-1A42-725A-AA2F28C30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65600" cy="312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88E65F-C17E-F9B7-7808-E89A7335A1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3498866"/>
            <a:ext cx="3962400" cy="3359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051033-82BD-F867-76F2-F20F962A1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43300"/>
            <a:ext cx="4419600" cy="331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F6CCEF-26DC-79A3-0F2C-7FD1DABD0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-1"/>
            <a:ext cx="3429000" cy="320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8898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3840162"/>
          </a:xfrm>
        </p:spPr>
        <p:txBody>
          <a:bodyPr>
            <a:noAutofit/>
          </a:bodyPr>
          <a:lstStyle/>
          <a:p>
            <a:r>
              <a:rPr lang="en-US" sz="6600" dirty="0">
                <a:latin typeface="Baskerville Old Face" pitchFamily="18" charset="0"/>
              </a:rPr>
              <a:t>CLUSTER NAME:</a:t>
            </a:r>
            <a:br>
              <a:rPr lang="en-US" sz="6600" dirty="0">
                <a:latin typeface="Baskerville Old Face" pitchFamily="18" charset="0"/>
              </a:rPr>
            </a:br>
            <a:r>
              <a:rPr lang="en-US" sz="6600" dirty="0">
                <a:latin typeface="Baskerville Old Face" pitchFamily="18" charset="0"/>
              </a:rPr>
              <a:t>GBHSS YOUNISABAD</a:t>
            </a:r>
            <a:br>
              <a:rPr lang="en-US" sz="6600" dirty="0">
                <a:latin typeface="Baskerville Old Face" pitchFamily="18" charset="0"/>
              </a:rPr>
            </a:br>
            <a:r>
              <a:rPr lang="en-US" sz="6600" dirty="0">
                <a:latin typeface="Baskerville Old Face" pitchFamily="18" charset="0"/>
              </a:rPr>
              <a:t>DISTRICT KEAMARI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80571C-F570-D43E-5435-25A7522A556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43399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E562D1-3C82-6173-BDDB-4E1BBA904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0"/>
            <a:ext cx="4114800" cy="243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E0CBDB-6EE1-FE89-12E6-32AB76E10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86200"/>
            <a:ext cx="3933491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A6CA4E-2AF0-302D-F437-0EC922294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4827" y="3810000"/>
            <a:ext cx="5039173" cy="30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25908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Students Corner Activities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9827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jpg"/>
          <p:cNvPicPr>
            <a:picLocks noChangeAspect="1"/>
          </p:cNvPicPr>
          <p:nvPr/>
        </p:nvPicPr>
        <p:blipFill rotWithShape="1">
          <a:blip r:embed="rId2"/>
          <a:srcRect l="-4273" t="2278" r="4273" b="38462"/>
          <a:stretch/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52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Berlin Sans FB" pitchFamily="34" charset="0"/>
              </a:rPr>
              <a:t>CHECK AND BALANCE</a:t>
            </a:r>
            <a:endParaRPr lang="en-US" sz="3600" b="1" dirty="0">
              <a:latin typeface="Berlin Sans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C8CE39-A060-3F88-C67D-484181EA3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3200" dirty="0"/>
              <a:t>TEAM WORK MAKES A SUCCESS STORY</a:t>
            </a:r>
          </a:p>
        </p:txBody>
      </p:sp>
      <p:pic>
        <p:nvPicPr>
          <p:cNvPr id="2052" name="Picture 4" descr="The science behind successful teams - Brand Impact Nigeria">
            <a:extLst>
              <a:ext uri="{FF2B5EF4-FFF2-40B4-BE49-F238E27FC236}">
                <a16:creationId xmlns:a16="http://schemas.microsoft.com/office/drawing/2014/main" xmlns="" id="{B7264FD8-C94B-42F2-A678-310EB19B7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17638"/>
            <a:ext cx="6934200" cy="467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081203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8DC3D6-ACE4-6B6E-F5FE-3DA41081C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93" y="1295400"/>
            <a:ext cx="840537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7648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E3250-9A97-B81B-6A2A-C2C073D3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410200"/>
          </a:xfrm>
        </p:spPr>
        <p:txBody>
          <a:bodyPr>
            <a:normAutofit/>
          </a:bodyPr>
          <a:lstStyle/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en-SG" dirty="0"/>
              <a:t>SCHOOLS INCLUDED IN CLUSTER GBHSS YOUNISABAD</a:t>
            </a:r>
            <a:br>
              <a:rPr lang="en-SG" dirty="0"/>
            </a:br>
            <a:r>
              <a:rPr lang="en-SG" sz="1300" dirty="0"/>
              <a:t>CLUSTER HUB</a:t>
            </a:r>
            <a:br>
              <a:rPr lang="en-SG" sz="1300" dirty="0"/>
            </a:br>
            <a:r>
              <a:rPr lang="en-SG" sz="1300" dirty="0"/>
              <a:t>1  </a:t>
            </a:r>
            <a:r>
              <a:rPr lang="en-SG" sz="1300" dirty="0" smtClean="0"/>
              <a:t>:GBHSS </a:t>
            </a:r>
            <a:r>
              <a:rPr lang="en-SG" sz="1300" dirty="0"/>
              <a:t>YOUNISABAD</a:t>
            </a:r>
            <a:br>
              <a:rPr lang="en-SG" sz="1300" dirty="0"/>
            </a:br>
            <a:r>
              <a:rPr lang="en-SG" sz="1300" dirty="0"/>
              <a:t>FEEDER SCHOOL</a:t>
            </a:r>
            <a:br>
              <a:rPr lang="en-SG" sz="1300" dirty="0"/>
            </a:br>
            <a:r>
              <a:rPr lang="en-SG" sz="1300" dirty="0"/>
              <a:t>1.GBPS HUSSAINI</a:t>
            </a:r>
            <a:br>
              <a:rPr lang="en-SG" sz="1300" dirty="0"/>
            </a:br>
            <a:r>
              <a:rPr lang="en-SG" sz="1300" dirty="0"/>
              <a:t>2.GBHS SHAMSPIR</a:t>
            </a:r>
            <a:br>
              <a:rPr lang="en-SG" sz="1300" dirty="0"/>
            </a:br>
            <a:r>
              <a:rPr lang="en-SG" sz="1300" dirty="0"/>
              <a:t>3.GBPS SHAMSPIR</a:t>
            </a:r>
            <a:br>
              <a:rPr lang="en-SG" sz="1300" dirty="0"/>
            </a:br>
            <a:r>
              <a:rPr lang="en-SG" sz="1300" dirty="0"/>
              <a:t>4.GBPS KAKA VILLAGE</a:t>
            </a:r>
            <a:br>
              <a:rPr lang="en-SG" sz="1300" dirty="0"/>
            </a:br>
            <a:r>
              <a:rPr lang="en-SG" sz="1300" dirty="0" smtClean="0"/>
              <a:t>2:   </a:t>
            </a:r>
            <a:r>
              <a:rPr lang="en-SG" sz="1300" dirty="0"/>
              <a:t>GBHS PIR MUHAMMAD BHIT</a:t>
            </a:r>
            <a:br>
              <a:rPr lang="en-SG" sz="1300" dirty="0"/>
            </a:br>
            <a:r>
              <a:rPr lang="en-SG" sz="1300" dirty="0" smtClean="0"/>
              <a:t>3:   </a:t>
            </a:r>
            <a:r>
              <a:rPr lang="en-SG" sz="1300" dirty="0"/>
              <a:t>GBHSS K-B-G-N,BABA ISLAND</a:t>
            </a:r>
            <a:br>
              <a:rPr lang="en-SG" sz="1300" dirty="0"/>
            </a:br>
            <a:r>
              <a:rPr lang="en-SG" sz="1300" dirty="0"/>
              <a:t>FEEDER SCHOOL</a:t>
            </a:r>
            <a:br>
              <a:rPr lang="en-SG" sz="1300" dirty="0"/>
            </a:br>
            <a:r>
              <a:rPr lang="en-SG" sz="1300" dirty="0"/>
              <a:t>1.GGPS MANORA CANTT</a:t>
            </a:r>
            <a:br>
              <a:rPr lang="en-SG" sz="1300" dirty="0"/>
            </a:br>
            <a:r>
              <a:rPr lang="en-SG" sz="1300" dirty="0"/>
              <a:t>2.KMC BOYS PRIMARY SCHOOL</a:t>
            </a:r>
            <a:br>
              <a:rPr lang="en-SG" sz="1300" dirty="0"/>
            </a:br>
            <a:r>
              <a:rPr lang="en-SG" sz="1300" dirty="0"/>
              <a:t>3.GBHS SALEHABAD</a:t>
            </a:r>
            <a:br>
              <a:rPr lang="en-SG" sz="1300" dirty="0"/>
            </a:br>
            <a:r>
              <a:rPr lang="en-SG" sz="1300" dirty="0"/>
              <a:t>4.GBPS MANORA</a:t>
            </a:r>
            <a:br>
              <a:rPr lang="en-SG" sz="1300" dirty="0"/>
            </a:br>
            <a:r>
              <a:rPr lang="en-SG" sz="1300" dirty="0"/>
              <a:t>5.GBPS ISMAIL ALI ISLAMIA</a:t>
            </a:r>
            <a:br>
              <a:rPr lang="en-SG" sz="1300" dirty="0"/>
            </a:br>
            <a:r>
              <a:rPr lang="en-SG" sz="1300" dirty="0"/>
              <a:t/>
            </a:r>
            <a:br>
              <a:rPr lang="en-SG" sz="1300" dirty="0"/>
            </a:br>
            <a:r>
              <a:rPr lang="en-SG" sz="1300" dirty="0"/>
              <a:t/>
            </a:r>
            <a:br>
              <a:rPr lang="en-SG" sz="1300" dirty="0"/>
            </a:br>
            <a:endParaRPr lang="en-SG" sz="1300" dirty="0"/>
          </a:p>
        </p:txBody>
      </p:sp>
    </p:spTree>
    <p:extLst>
      <p:ext uri="{BB962C8B-B14F-4D97-AF65-F5344CB8AC3E}">
        <p14:creationId xmlns:p14="http://schemas.microsoft.com/office/powerpoint/2010/main" xmlns="" val="1508685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88D1A-EE07-28F5-BF64-7363105D7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SG" b="1" dirty="0"/>
              <a:t>CLUSTER HEAD:</a:t>
            </a:r>
            <a:br>
              <a:rPr lang="en-SG" b="1" dirty="0"/>
            </a:br>
            <a:r>
              <a:rPr lang="en-SG" b="1" dirty="0"/>
              <a:t>Sir SHER MUHAMMAD JATOI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B657E4-C485-94AD-FAF2-89CB1251494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074" y="2133600"/>
            <a:ext cx="42869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8433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4D50D0-3E12-717A-FF39-64E77DB8A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954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SG" dirty="0" smtClean="0"/>
              <a:t>Goals</a:t>
            </a:r>
            <a:br>
              <a:rPr lang="en-SG" dirty="0" smtClean="0"/>
            </a:br>
            <a:r>
              <a:rPr lang="en-SG" dirty="0" smtClean="0"/>
              <a:t>1.Enhancing Student Learning Improving Teacher Practice</a:t>
            </a:r>
            <a:br>
              <a:rPr lang="en-SG" dirty="0" smtClean="0"/>
            </a:br>
            <a:r>
              <a:rPr lang="en-SG" dirty="0" smtClean="0"/>
              <a:t>2.Emphasis On Teachers Development And Learning Culture</a:t>
            </a:r>
            <a:endParaRPr lang="en-S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6AD72E-BBAF-6C14-E093-B29086269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3862647"/>
            <a:ext cx="3505200" cy="2995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923281-2FB1-EB14-3C1D-BB9DED8BC9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4103715"/>
            <a:ext cx="3606801" cy="27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0048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Impact of Pedagogy, CPD </a:t>
            </a:r>
            <a:r>
              <a:rPr lang="en-US" dirty="0" smtClean="0"/>
              <a:t>Cycle</a:t>
            </a:r>
            <a:br>
              <a:rPr lang="en-US" dirty="0" smtClean="0"/>
            </a:br>
            <a:r>
              <a:rPr lang="en-US" dirty="0" smtClean="0"/>
              <a:t>And Bloom’s Taxonomy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lc-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99" y="3048000"/>
            <a:ext cx="4796223" cy="3810000"/>
          </a:xfrm>
          <a:prstGeom prst="rect">
            <a:avLst/>
          </a:prstGeom>
        </p:spPr>
      </p:pic>
      <p:pic>
        <p:nvPicPr>
          <p:cNvPr id="4" name="Picture 3" descr="656db42bce162d911478b33a_Pedagogical Approach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074" y="2176575"/>
            <a:ext cx="3417926" cy="46814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DDA5F0-4719-AB63-35E4-2D549A966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SG" dirty="0"/>
              <a:t/>
            </a:r>
            <a:br>
              <a:rPr lang="en-SG" dirty="0"/>
            </a:br>
            <a:r>
              <a:rPr lang="en-SG" dirty="0" smtClean="0"/>
              <a:t>KEY </a:t>
            </a:r>
            <a:r>
              <a:rPr lang="en-SG" dirty="0"/>
              <a:t>CHARACTERISTICS</a:t>
            </a:r>
            <a:br>
              <a:rPr lang="en-SG" dirty="0"/>
            </a:br>
            <a:r>
              <a:rPr lang="en-SG" dirty="0"/>
              <a:t/>
            </a:r>
            <a:br>
              <a:rPr lang="en-SG" dirty="0"/>
            </a:br>
            <a:r>
              <a:rPr lang="en-SG" sz="4000" dirty="0">
                <a:latin typeface="Bernard MT Condensed" panose="02050806060905020404" pitchFamily="18" charset="0"/>
              </a:rPr>
              <a:t>FACE TO FACE INTERACTION</a:t>
            </a:r>
            <a:br>
              <a:rPr lang="en-SG" sz="4000" dirty="0">
                <a:latin typeface="Bernard MT Condensed" panose="02050806060905020404" pitchFamily="18" charset="0"/>
              </a:rPr>
            </a:br>
            <a:r>
              <a:rPr lang="en-SG" sz="4000" dirty="0">
                <a:latin typeface="Bernard MT Condensed" panose="02050806060905020404" pitchFamily="18" charset="0"/>
              </a:rPr>
              <a:t>WITH MENTEES</a:t>
            </a:r>
            <a:br>
              <a:rPr lang="en-SG" sz="4000" dirty="0">
                <a:latin typeface="Bernard MT Condensed" panose="02050806060905020404" pitchFamily="18" charset="0"/>
              </a:rPr>
            </a:br>
            <a:r>
              <a:rPr lang="en-SG" sz="4000" dirty="0">
                <a:latin typeface="Bernard MT Condensed" panose="02050806060905020404" pitchFamily="18" charset="0"/>
              </a:rPr>
              <a:t>ROLE OF GUIDE TEACHERS AND SUBJECT COORDINATORS MONTHLY TRAINING SESSIONS OF CLUSTERS/ HUB SCHOOL</a:t>
            </a:r>
            <a:br>
              <a:rPr lang="en-SG" sz="4000" dirty="0">
                <a:latin typeface="Bernard MT Condensed" panose="02050806060905020404" pitchFamily="18" charset="0"/>
              </a:rPr>
            </a:br>
            <a:endParaRPr lang="en-SG" sz="40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7327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u="sng" dirty="0" smtClean="0">
                <a:latin typeface="Algerian" pitchFamily="82" charset="0"/>
              </a:rPr>
              <a:t>ACADEMIC DEVELOPMENT</a:t>
            </a:r>
            <a:br>
              <a:rPr lang="en-US" sz="4900" u="sng" dirty="0" smtClean="0">
                <a:latin typeface="Algerian" pitchFamily="82" charset="0"/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1-ACADEMIC PLANNER</a:t>
            </a:r>
            <a:br>
              <a:rPr lang="en-US" dirty="0" smtClean="0"/>
            </a:br>
            <a:r>
              <a:rPr lang="en-US" dirty="0" smtClean="0"/>
              <a:t>2-LESSON PLANNING TECHNIQUE</a:t>
            </a:r>
            <a:br>
              <a:rPr lang="en-US" dirty="0" smtClean="0"/>
            </a:br>
            <a:r>
              <a:rPr lang="en-US" dirty="0" smtClean="0"/>
              <a:t>3-PORTFOLIO OF TEACHERS</a:t>
            </a:r>
            <a:br>
              <a:rPr lang="en-US" dirty="0" smtClean="0"/>
            </a:br>
            <a:r>
              <a:rPr lang="en-US" dirty="0" smtClean="0"/>
              <a:t>4-PARENTS TEACHER MEETING</a:t>
            </a:r>
            <a:br>
              <a:rPr lang="en-US" dirty="0" smtClean="0"/>
            </a:br>
            <a:r>
              <a:rPr lang="en-US" dirty="0" smtClean="0"/>
              <a:t>5-EXAMINATION SCHEDULE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Activities </a:t>
            </a:r>
            <a:endParaRPr lang="en-US" dirty="0"/>
          </a:p>
        </p:txBody>
      </p:sp>
      <p:pic>
        <p:nvPicPr>
          <p:cNvPr id="4" name="Picture 3" descr="ev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895600"/>
            <a:ext cx="1676400" cy="2882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4200" y="5638800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SINDH CULTURE DAY</a:t>
            </a:r>
            <a:endParaRPr lang="en-US" sz="2800" b="1" dirty="0"/>
          </a:p>
        </p:txBody>
      </p:sp>
      <p:pic>
        <p:nvPicPr>
          <p:cNvPr id="6" name="Picture 5" descr="Iqbal D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5200"/>
            <a:ext cx="3922184" cy="1931822"/>
          </a:xfrm>
          <a:prstGeom prst="rect">
            <a:avLst/>
          </a:prstGeom>
        </p:spPr>
      </p:pic>
      <p:pic>
        <p:nvPicPr>
          <p:cNvPr id="8" name="Picture 7" descr="Iqbal D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505032" cy="2971800"/>
          </a:xfrm>
          <a:prstGeom prst="rect">
            <a:avLst/>
          </a:prstGeom>
        </p:spPr>
      </p:pic>
      <p:pic>
        <p:nvPicPr>
          <p:cNvPr id="9" name="Picture 8" descr="Sindh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066800"/>
            <a:ext cx="5779008" cy="19238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5638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IQBAL DAY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</TotalTime>
  <Words>178</Words>
  <Application>Microsoft Office PowerPoint</Application>
  <PresentationFormat>On-screen Show (4:3)</PresentationFormat>
  <Paragraphs>48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CLUSTER NAME: GBHSS YOUNISABAD DISTRICT KEAMARI</vt:lpstr>
      <vt:lpstr>SCHOOLS INCLUDED IN CLUSTER GBHSS YOUNISABAD CLUSTER HUB 1  :GBHSS YOUNISABAD FEEDER SCHOOL 1.GBPS HUSSAINI 2.GBHS SHAMSPIR 3.GBPS SHAMSPIR 4.GBPS KAKA VILLAGE 2:   GBHS PIR MUHAMMAD BHIT 3:   GBHSS K-B-G-N,BABA ISLAND FEEDER SCHOOL 1.GGPS MANORA CANTT 2.KMC BOYS PRIMARY SCHOOL 3.GBHS SALEHABAD 4.GBPS MANORA 5.GBPS ISMAIL ALI ISLAMIA   </vt:lpstr>
      <vt:lpstr>CLUSTER HEAD: Sir SHER MUHAMMAD JATOI</vt:lpstr>
      <vt:lpstr>Goals 1.Enhancing Student Learning Improving Teacher Practice 2.Emphasis On Teachers Development And Learning Culture</vt:lpstr>
      <vt:lpstr>Impact of Pedagogy, CPD Cycle And Bloom’s Taxonomy </vt:lpstr>
      <vt:lpstr> KEY CHARACTERISTICS  FACE TO FACE INTERACTION WITH MENTEES ROLE OF GUIDE TEACHERS AND SUBJECT COORDINATORS MONTHLY TRAINING SESSIONS OF CLUSTERS/ HUB SCHOOL </vt:lpstr>
      <vt:lpstr>ACADEMIC DEVELOPMENT  1-ACADEMIC PLANNER 2-LESSON PLANNING TECHNIQUE 3-PORTFOLIO OF TEACHERS 4-PARENTS TEACHER MEETING 5-EXAMINATION SCHEDULE</vt:lpstr>
      <vt:lpstr>Event Activities </vt:lpstr>
      <vt:lpstr>Slide 10</vt:lpstr>
      <vt:lpstr>Slide 11</vt:lpstr>
      <vt:lpstr>Slide 12</vt:lpstr>
      <vt:lpstr>School Cluster Committee Meetings</vt:lpstr>
      <vt:lpstr>Slide 14</vt:lpstr>
      <vt:lpstr>Slide 15</vt:lpstr>
      <vt:lpstr>The Success Story Of Keamari Cluster</vt:lpstr>
      <vt:lpstr>Slide 17</vt:lpstr>
      <vt:lpstr>Slide 18</vt:lpstr>
      <vt:lpstr>Slide 19</vt:lpstr>
      <vt:lpstr>Slide 20</vt:lpstr>
      <vt:lpstr>Slide 21</vt:lpstr>
      <vt:lpstr>TEAM WORK MAKES A SUCCESS STORY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abc</dc:creator>
  <cp:lastModifiedBy>Harmain</cp:lastModifiedBy>
  <cp:revision>67</cp:revision>
  <dcterms:created xsi:type="dcterms:W3CDTF">2024-01-01T07:26:52Z</dcterms:created>
  <dcterms:modified xsi:type="dcterms:W3CDTF">2024-01-07T06:09:06Z</dcterms:modified>
</cp:coreProperties>
</file>