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8.jpg" ContentType="image/jpeg"/>
  <Override PartName="/ppt/media/image19.jpg" ContentType="image/jpeg"/>
  <Override PartName="/ppt/media/image21.jpg" ContentType="image/jpeg"/>
  <Override PartName="/ppt/media/image22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7" r:id="rId5"/>
    <p:sldId id="258" r:id="rId6"/>
    <p:sldId id="271" r:id="rId7"/>
    <p:sldId id="272" r:id="rId8"/>
    <p:sldId id="281" r:id="rId9"/>
    <p:sldId id="279" r:id="rId10"/>
    <p:sldId id="278" r:id="rId11"/>
    <p:sldId id="277" r:id="rId12"/>
    <p:sldId id="276" r:id="rId13"/>
    <p:sldId id="275" r:id="rId14"/>
    <p:sldId id="274" r:id="rId15"/>
    <p:sldId id="261" r:id="rId16"/>
    <p:sldId id="263" r:id="rId17"/>
    <p:sldId id="282" r:id="rId18"/>
    <p:sldId id="285" r:id="rId19"/>
    <p:sldId id="264" r:id="rId20"/>
    <p:sldId id="266" r:id="rId21"/>
    <p:sldId id="283" r:id="rId22"/>
    <p:sldId id="284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698DB7-CB20-4707-953B-01C815E5355B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B89557-9564-4D7D-BFFB-5ABB147FC4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1.png"/><Relationship Id="rId7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PEDAGOGY </a:t>
            </a:r>
            <a:r>
              <a:rPr lang="en-US" dirty="0" smtClean="0"/>
              <a:t>BASED AND CONTENT BASED </a:t>
            </a:r>
            <a:r>
              <a:rPr lang="en-US" dirty="0" smtClean="0"/>
              <a:t>LEARNING </a:t>
            </a:r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CLUSTER HUB SCHOOL GBSS DAMBA </a:t>
            </a:r>
            <a:r>
              <a:rPr lang="en-US" sz="3200" b="1" dirty="0" smtClean="0"/>
              <a:t>VILLAGE</a:t>
            </a:r>
            <a:r>
              <a:rPr lang="en-US" sz="3200" b="1" dirty="0" smtClean="0"/>
              <a:t>, </a:t>
            </a:r>
            <a:r>
              <a:rPr lang="en-US" sz="3200" b="1" dirty="0" smtClean="0"/>
              <a:t>DISTRICT MALIR, KARACHI</a:t>
            </a:r>
            <a:endParaRPr lang="en-US" sz="3200" b="1" dirty="0"/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5983" y="5486400"/>
            <a:ext cx="755524" cy="9067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96892"/>
            <a:ext cx="1220382" cy="9257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8600" y="228600"/>
            <a:ext cx="1100327" cy="947927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315" y="5638800"/>
            <a:ext cx="1089898" cy="893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44" y="249937"/>
            <a:ext cx="1147763" cy="893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98" y="5224835"/>
            <a:ext cx="1874929" cy="142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534399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03:	</a:t>
            </a:r>
            <a:r>
              <a:rPr lang="en-US" b="1" u="sng" dirty="0" smtClean="0">
                <a:latin typeface="Arial Black" pitchFamily="34" charset="0"/>
              </a:rPr>
              <a:t>TEACHER CENTERED TO STUDENT CENTERED LEARNING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STUDENTS ARE ENCOURAGED TO GIVE PRESENTATIONS, ASK QUESTIONS.</a:t>
            </a:r>
          </a:p>
          <a:p>
            <a:r>
              <a:rPr lang="en-US" dirty="0" smtClean="0"/>
              <a:t>AT THE END OF THE LESSON , STUDENTS ARE ALSO MOTIVATED TO IMPLEMENT LEARNED THINGS IN REAL LIFE SCENARIOS.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CPD ACHIEVEMENTS</a:t>
            </a:r>
          </a:p>
        </p:txBody>
      </p:sp>
    </p:spTree>
    <p:extLst>
      <p:ext uri="{BB962C8B-B14F-4D97-AF65-F5344CB8AC3E}">
        <p14:creationId xmlns:p14="http://schemas.microsoft.com/office/powerpoint/2010/main" val="199311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108722" cy="4144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CPD ACHIEVEMENTS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/>
          <a:stretch/>
        </p:blipFill>
        <p:spPr>
          <a:xfrm>
            <a:off x="4075610" y="1939661"/>
            <a:ext cx="4306390" cy="40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/>
        </p:blipFill>
        <p:spPr>
          <a:xfrm>
            <a:off x="304800" y="2133600"/>
            <a:ext cx="2895600" cy="3581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CPD ACHIEVEMENTS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36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3643"/>
            <a:ext cx="4274609" cy="32059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CPD ACHIEVEMENTS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/>
        </p:blipFill>
        <p:spPr>
          <a:xfrm>
            <a:off x="4267200" y="3551909"/>
            <a:ext cx="4876800" cy="33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2588418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CPD ACHIEVEMENTS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460810"/>
            <a:ext cx="4610100" cy="5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5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08333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4</a:t>
            </a:r>
            <a:r>
              <a:rPr lang="en-US" sz="3600" b="1" dirty="0" smtClean="0"/>
              <a:t>. </a:t>
            </a:r>
            <a:r>
              <a:rPr lang="en-US" sz="3600" b="1" dirty="0" smtClean="0"/>
              <a:t>IMPROVEMENT IN </a:t>
            </a:r>
            <a:r>
              <a:rPr lang="en-US" sz="3600" b="1" dirty="0" smtClean="0"/>
              <a:t>ENROLLMENT and DROP-OUT Decreased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Drastic improvement has been in enrollment as well. Due to improved teaching quality, many of the parents are now enrolling their students in Government Schools.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 example, In 2022 enrollment of GBHS DAMBA VILLAGE was 679. And now currently in 2023 , 881 students are enrolled at GBHS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Damba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Village. Which shows that 30% increase is seen in enrollment. 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Moreover, in Overall Hub Cluster, total enrollment as of 2023 is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2455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students, where as in 2022 it was 1807 students. There is also increase of 17% in Hub Cluster.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466088"/>
          </a:xfrm>
        </p:spPr>
        <p:txBody>
          <a:bodyPr>
            <a:normAutofit/>
          </a:bodyPr>
          <a:lstStyle/>
          <a:p>
            <a:r>
              <a:rPr lang="en-US" dirty="0" smtClean="0"/>
              <a:t>IMPACTS OF PEDAGOGY BASED LEARNING CYCLE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5</a:t>
            </a:r>
            <a:r>
              <a:rPr lang="en-US" sz="3600" b="1" dirty="0" smtClean="0"/>
              <a:t>. </a:t>
            </a:r>
            <a:r>
              <a:rPr lang="en-US" sz="3600" b="1" dirty="0" smtClean="0"/>
              <a:t>PEER TO PEER LEARNING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implementation of Pedagogy cycles have encouraged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Teachers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work together towards completing a task and learn together. This has increased their perceptions by understanding and taking views from the other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colleagues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466088"/>
          </a:xfrm>
        </p:spPr>
        <p:txBody>
          <a:bodyPr>
            <a:normAutofit/>
          </a:bodyPr>
          <a:lstStyle/>
          <a:p>
            <a:r>
              <a:rPr lang="en-US" dirty="0" smtClean="0"/>
              <a:t>IMPACTS OF PEDAGOGY BASED LEARNING CYCLE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381999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5</a:t>
            </a:r>
            <a:r>
              <a:rPr lang="en-US" sz="3600" b="1" dirty="0" smtClean="0"/>
              <a:t>. </a:t>
            </a:r>
            <a:r>
              <a:rPr lang="en-US" sz="3600" b="1" dirty="0" smtClean="0"/>
              <a:t>PEER TO PEER LEARNING</a:t>
            </a:r>
          </a:p>
          <a:p>
            <a:pPr marL="0" indent="0">
              <a:buNone/>
            </a:pPr>
            <a:endParaRPr lang="en-US" sz="3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466088"/>
          </a:xfrm>
        </p:spPr>
        <p:txBody>
          <a:bodyPr>
            <a:normAutofit/>
          </a:bodyPr>
          <a:lstStyle/>
          <a:p>
            <a:r>
              <a:rPr lang="en-US" dirty="0" smtClean="0"/>
              <a:t>IMPACTS OF PEDAGOGY BASED LEARNING CYCLE (CONTINUED)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3" y="2743200"/>
            <a:ext cx="745066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" b="6865"/>
          <a:stretch/>
        </p:blipFill>
        <p:spPr>
          <a:xfrm>
            <a:off x="228600" y="169817"/>
            <a:ext cx="8839200" cy="6688184"/>
          </a:xfrm>
        </p:spPr>
      </p:pic>
    </p:spTree>
    <p:extLst>
      <p:ext uri="{BB962C8B-B14F-4D97-AF65-F5344CB8AC3E}">
        <p14:creationId xmlns:p14="http://schemas.microsoft.com/office/powerpoint/2010/main" val="37645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/>
              <a:t>6</a:t>
            </a:r>
            <a:r>
              <a:rPr lang="en-US" sz="3600" b="1" dirty="0" smtClean="0"/>
              <a:t>. </a:t>
            </a:r>
            <a:r>
              <a:rPr lang="en-US" sz="3600" b="1" dirty="0" smtClean="0"/>
              <a:t>IMPROVED RESULTS </a:t>
            </a:r>
          </a:p>
          <a:p>
            <a:r>
              <a:rPr lang="en-US" sz="3600" b="1" dirty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to improved quality teaching and teacher student relationship, results achieved in current Matric Exams by GBHS DAMBA village students are astonishing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This year 2023, 14 students achieved A+ Grade, 49 students achieved A grade, 18 Students obtained B grade and only 2 students got C grade.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Hence, the results above are speaking itself about the impact of pedagogy based learning cycles. 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466088"/>
          </a:xfrm>
        </p:spPr>
        <p:txBody>
          <a:bodyPr>
            <a:normAutofit/>
          </a:bodyPr>
          <a:lstStyle/>
          <a:p>
            <a:r>
              <a:rPr lang="en-US" dirty="0" smtClean="0"/>
              <a:t>IMPACTS OF PEDAGOGY BASED LEARNING CYCLE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As per School Cluster Policy 2021 Notification </a:t>
            </a:r>
            <a:r>
              <a:rPr lang="en-US" sz="2400" dirty="0"/>
              <a:t>Number NO.SO (</a:t>
            </a:r>
            <a:r>
              <a:rPr lang="en-US" sz="2400" dirty="0" smtClean="0"/>
              <a:t>G-III)SE&amp;L/3-1604/2021, GBHS </a:t>
            </a:r>
            <a:r>
              <a:rPr lang="en-US" sz="2400" dirty="0" err="1" smtClean="0"/>
              <a:t>Damba</a:t>
            </a:r>
            <a:r>
              <a:rPr lang="en-US" sz="2400" dirty="0" smtClean="0"/>
              <a:t> Village was selected as Cluster Hub School in District </a:t>
            </a:r>
            <a:r>
              <a:rPr lang="en-US" sz="2400" dirty="0" err="1" smtClean="0"/>
              <a:t>Malir</a:t>
            </a:r>
            <a:r>
              <a:rPr lang="en-US" sz="2400" dirty="0" smtClean="0"/>
              <a:t> Karachi.</a:t>
            </a:r>
          </a:p>
          <a:p>
            <a:r>
              <a:rPr lang="en-US" sz="2400" dirty="0" smtClean="0"/>
              <a:t>There are total 28 School in the premises of GBHS </a:t>
            </a:r>
            <a:r>
              <a:rPr lang="en-US" sz="2400" dirty="0" err="1" smtClean="0"/>
              <a:t>Damba</a:t>
            </a:r>
            <a:r>
              <a:rPr lang="en-US" sz="2400" dirty="0"/>
              <a:t> </a:t>
            </a:r>
            <a:r>
              <a:rPr lang="en-US" sz="2400" dirty="0" smtClean="0"/>
              <a:t>Cluster. Out of which , 5 are called Cell Hub Schools and Remaining 23 are called Feeder Schools.</a:t>
            </a:r>
          </a:p>
          <a:p>
            <a:r>
              <a:rPr lang="en-US" sz="2400" dirty="0" smtClean="0"/>
              <a:t>GBSS </a:t>
            </a:r>
            <a:r>
              <a:rPr lang="en-US" sz="2400" dirty="0" err="1" smtClean="0"/>
              <a:t>Damba</a:t>
            </a:r>
            <a:r>
              <a:rPr lang="en-US" sz="2400" dirty="0" smtClean="0"/>
              <a:t> acts as a Cluster Hub School and all pedagogical cycle activities were monitored and implemented from this school.</a:t>
            </a:r>
          </a:p>
          <a:p>
            <a:r>
              <a:rPr lang="en-US" sz="2400" dirty="0" smtClean="0"/>
              <a:t>To implement pedagogy cycles, 05 Guide Teachers and 18 Subject Coordinators are currently working in field.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/>
              <a:t>7</a:t>
            </a:r>
            <a:r>
              <a:rPr lang="en-US" sz="3600" b="1" dirty="0" smtClean="0"/>
              <a:t>. </a:t>
            </a:r>
            <a:r>
              <a:rPr lang="en-US" sz="3600" b="1" dirty="0" smtClean="0"/>
              <a:t>IMPROVED LESSON PLANNING </a:t>
            </a:r>
          </a:p>
          <a:p>
            <a:r>
              <a:rPr lang="en-US" sz="3600" b="1" dirty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Teachers are now well prepared and they do lesson planning before coming to the class.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Syllabus is now completed in synchronized way and improving the quality of education in Government schools.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Followup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also taken by DEO/TEO and Cluster Hub School HM regarding lesson planning and syllabus being covered by teachers.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Hence, overall, education quality has improved.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466088"/>
          </a:xfrm>
        </p:spPr>
        <p:txBody>
          <a:bodyPr>
            <a:normAutofit/>
          </a:bodyPr>
          <a:lstStyle/>
          <a:p>
            <a:r>
              <a:rPr lang="en-US" dirty="0" smtClean="0"/>
              <a:t>IMPACTS OF PEDAGOGY BASED LEARNING CYCLE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305800" cy="1802288"/>
          </a:xfrm>
          <a:prstGeom prst="rect">
            <a:avLst/>
          </a:prstGeom>
        </p:spPr>
        <p:txBody>
          <a:bodyPr vert="horz" wrap="square" lIns="0" tIns="443738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Challenges</a:t>
            </a:r>
            <a:r>
              <a:rPr spc="-45" dirty="0"/>
              <a:t> </a:t>
            </a:r>
            <a:r>
              <a:rPr spc="60" dirty="0"/>
              <a:t>of</a:t>
            </a:r>
            <a:r>
              <a:rPr spc="-25" dirty="0"/>
              <a:t> </a:t>
            </a:r>
            <a:r>
              <a:rPr spc="185" dirty="0"/>
              <a:t>CPD</a:t>
            </a:r>
            <a:r>
              <a:rPr spc="-25" dirty="0"/>
              <a:t> </a:t>
            </a:r>
            <a:r>
              <a:rPr spc="60" dirty="0"/>
              <a:t>Implementation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15706" y="6445346"/>
            <a:ext cx="264159" cy="28405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4294967295"/>
          </p:nvPr>
        </p:nvSpPr>
        <p:spPr>
          <a:xfrm>
            <a:off x="842874" y="1856242"/>
            <a:ext cx="3421379" cy="438273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6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spc="-10" dirty="0"/>
              <a:t>Resistance</a:t>
            </a:r>
            <a:r>
              <a:rPr spc="-155" dirty="0"/>
              <a:t> </a:t>
            </a:r>
            <a:r>
              <a:rPr dirty="0"/>
              <a:t>to</a:t>
            </a:r>
            <a:r>
              <a:rPr spc="-130" dirty="0"/>
              <a:t> </a:t>
            </a:r>
            <a:r>
              <a:rPr spc="-10" dirty="0"/>
              <a:t>change</a:t>
            </a:r>
          </a:p>
          <a:p>
            <a:pPr marL="354965" indent="-342265">
              <a:lnSpc>
                <a:spcPct val="100000"/>
              </a:lnSpc>
              <a:spcBef>
                <a:spcPts val="1485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lang="en-US" spc="-10" dirty="0" smtClean="0"/>
              <a:t>Distance</a:t>
            </a:r>
            <a:endParaRPr spc="-10" dirty="0"/>
          </a:p>
          <a:p>
            <a:pPr marL="354965" indent="-342265">
              <a:lnSpc>
                <a:spcPct val="100000"/>
              </a:lnSpc>
              <a:spcBef>
                <a:spcPts val="149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dirty="0"/>
              <a:t>Lack</a:t>
            </a:r>
            <a:r>
              <a:rPr spc="-125" dirty="0"/>
              <a:t> </a:t>
            </a:r>
            <a:r>
              <a:rPr spc="-25" dirty="0"/>
              <a:t>of</a:t>
            </a:r>
            <a:r>
              <a:rPr spc="-125" dirty="0"/>
              <a:t> </a:t>
            </a:r>
            <a:r>
              <a:rPr spc="-10" dirty="0"/>
              <a:t>Training</a:t>
            </a:r>
            <a:r>
              <a:rPr spc="-155" dirty="0"/>
              <a:t> </a:t>
            </a:r>
            <a:r>
              <a:rPr spc="-10" dirty="0"/>
              <a:t>Opportunities</a:t>
            </a:r>
          </a:p>
          <a:p>
            <a:pPr marL="355600" marR="1129030" indent="-342900">
              <a:lnSpc>
                <a:spcPct val="114999"/>
              </a:lnSpc>
              <a:spcBef>
                <a:spcPts val="120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5600" algn="l"/>
              </a:tabLst>
            </a:pPr>
            <a:r>
              <a:rPr spc="-10" dirty="0"/>
              <a:t>Sustaining</a:t>
            </a:r>
            <a:r>
              <a:rPr spc="-100" dirty="0"/>
              <a:t> </a:t>
            </a:r>
            <a:r>
              <a:rPr spc="-10" dirty="0"/>
              <a:t>Teacher Engagement</a:t>
            </a:r>
          </a:p>
          <a:p>
            <a:pPr marL="354965" indent="-342265">
              <a:lnSpc>
                <a:spcPct val="100000"/>
              </a:lnSpc>
              <a:spcBef>
                <a:spcPts val="149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dirty="0"/>
              <a:t>Attendance</a:t>
            </a:r>
            <a:r>
              <a:rPr spc="85" dirty="0"/>
              <a:t> </a:t>
            </a:r>
            <a:r>
              <a:rPr spc="-10" dirty="0"/>
              <a:t>Monitoring</a:t>
            </a:r>
          </a:p>
          <a:p>
            <a:pPr marL="81280" indent="0">
              <a:lnSpc>
                <a:spcPct val="100000"/>
              </a:lnSpc>
              <a:spcBef>
                <a:spcPts val="290"/>
              </a:spcBef>
              <a:buNone/>
            </a:pPr>
            <a:r>
              <a:rPr lang="en-US" spc="-10" dirty="0" smtClean="0"/>
              <a:t>    </a:t>
            </a:r>
            <a:r>
              <a:rPr spc="-10" dirty="0" smtClean="0"/>
              <a:t>Difficulties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sz="half" idx="4294967295"/>
          </p:nvPr>
        </p:nvSpPr>
        <p:spPr>
          <a:xfrm>
            <a:off x="4419600" y="1981200"/>
            <a:ext cx="4495800" cy="415036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6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dirty="0"/>
              <a:t>Dropout</a:t>
            </a:r>
            <a:r>
              <a:rPr spc="-5" dirty="0"/>
              <a:t> </a:t>
            </a:r>
            <a:r>
              <a:rPr dirty="0"/>
              <a:t>Prevention</a:t>
            </a:r>
            <a:r>
              <a:rPr spc="-10" dirty="0"/>
              <a:t> Strategies</a:t>
            </a:r>
          </a:p>
          <a:p>
            <a:pPr marL="354965" indent="-342265">
              <a:lnSpc>
                <a:spcPct val="100000"/>
              </a:lnSpc>
              <a:spcBef>
                <a:spcPts val="1485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lang="en-US" spc="-20" dirty="0" smtClean="0"/>
              <a:t>Lack of Basic Facilities</a:t>
            </a:r>
            <a:endParaRPr spc="-10" dirty="0"/>
          </a:p>
          <a:p>
            <a:pPr marL="354965" indent="-342265">
              <a:lnSpc>
                <a:spcPct val="100000"/>
              </a:lnSpc>
              <a:spcBef>
                <a:spcPts val="149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dirty="0"/>
              <a:t>Timetable</a:t>
            </a:r>
            <a:r>
              <a:rPr spc="-130" dirty="0"/>
              <a:t> </a:t>
            </a:r>
            <a:r>
              <a:rPr spc="-10" dirty="0"/>
              <a:t>Implementation</a:t>
            </a:r>
          </a:p>
          <a:p>
            <a:pPr marL="81280" indent="0">
              <a:lnSpc>
                <a:spcPct val="100000"/>
              </a:lnSpc>
              <a:spcBef>
                <a:spcPts val="290"/>
              </a:spcBef>
              <a:buNone/>
            </a:pPr>
            <a:r>
              <a:rPr lang="en-US" spc="-10" dirty="0" smtClean="0"/>
              <a:t>      </a:t>
            </a:r>
            <a:r>
              <a:rPr spc="-10" dirty="0" smtClean="0"/>
              <a:t>Issues</a:t>
            </a:r>
            <a:endParaRPr spc="-10" dirty="0"/>
          </a:p>
          <a:p>
            <a:pPr marL="355600" marR="605790" indent="-342900">
              <a:lnSpc>
                <a:spcPct val="114999"/>
              </a:lnSpc>
              <a:spcBef>
                <a:spcPts val="120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5600" algn="l"/>
              </a:tabLst>
            </a:pPr>
            <a:r>
              <a:rPr dirty="0"/>
              <a:t>Balancing</a:t>
            </a:r>
            <a:r>
              <a:rPr spc="60" dirty="0"/>
              <a:t> </a:t>
            </a:r>
            <a:r>
              <a:rPr spc="-10" dirty="0"/>
              <a:t>Individualized Learning</a:t>
            </a:r>
          </a:p>
          <a:p>
            <a:pPr marL="354965" indent="-342265">
              <a:lnSpc>
                <a:spcPct val="100000"/>
              </a:lnSpc>
              <a:spcBef>
                <a:spcPts val="149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dirty="0"/>
              <a:t>Upgradation</a:t>
            </a:r>
            <a:r>
              <a:rPr spc="-35" dirty="0"/>
              <a:t> </a:t>
            </a:r>
            <a:r>
              <a:rPr spc="-25" dirty="0"/>
              <a:t>of</a:t>
            </a:r>
            <a:r>
              <a:rPr spc="-15" dirty="0"/>
              <a:t> </a:t>
            </a:r>
            <a:r>
              <a:rPr spc="-10" dirty="0"/>
              <a:t>schools</a:t>
            </a:r>
          </a:p>
          <a:p>
            <a:pPr marL="354965" indent="-342265">
              <a:lnSpc>
                <a:spcPct val="100000"/>
              </a:lnSpc>
              <a:spcBef>
                <a:spcPts val="149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dirty="0"/>
              <a:t>Fulfillment</a:t>
            </a:r>
            <a:r>
              <a:rPr spc="-90" dirty="0"/>
              <a:t> </a:t>
            </a:r>
            <a:r>
              <a:rPr spc="-25" dirty="0"/>
              <a:t>of</a:t>
            </a:r>
            <a:r>
              <a:rPr spc="-35" dirty="0"/>
              <a:t> </a:t>
            </a:r>
            <a:r>
              <a:rPr spc="-10" dirty="0"/>
              <a:t>financial</a:t>
            </a:r>
            <a:r>
              <a:rPr spc="-100" dirty="0"/>
              <a:t> </a:t>
            </a:r>
            <a:r>
              <a:rPr spc="-10" dirty="0"/>
              <a:t>needs.</a:t>
            </a:r>
          </a:p>
        </p:txBody>
      </p:sp>
    </p:spTree>
    <p:extLst>
      <p:ext uri="{BB962C8B-B14F-4D97-AF65-F5344CB8AC3E}">
        <p14:creationId xmlns:p14="http://schemas.microsoft.com/office/powerpoint/2010/main" val="2407799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38554"/>
            <a:ext cx="8305800" cy="1125180"/>
          </a:xfrm>
          <a:prstGeom prst="rect">
            <a:avLst/>
          </a:prstGeom>
        </p:spPr>
        <p:txBody>
          <a:bodyPr vert="horz" wrap="square" lIns="0" tIns="443738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lang="en-US" spc="90" dirty="0" smtClean="0"/>
              <a:t>CLUSTER IMPROVEMENT PLAN</a:t>
            </a:r>
            <a:endParaRPr spc="6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15706" y="6445346"/>
            <a:ext cx="264159" cy="28405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4294967295"/>
          </p:nvPr>
        </p:nvSpPr>
        <p:spPr>
          <a:xfrm>
            <a:off x="842874" y="1856242"/>
            <a:ext cx="3421379" cy="4570482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6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lang="en-US" spc="-10" dirty="0" smtClean="0"/>
              <a:t>Strong Communication and Coordination</a:t>
            </a:r>
            <a:endParaRPr spc="-10" dirty="0"/>
          </a:p>
          <a:p>
            <a:pPr marL="354965" indent="-342265">
              <a:lnSpc>
                <a:spcPct val="100000"/>
              </a:lnSpc>
              <a:spcBef>
                <a:spcPts val="1485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lang="en-US" spc="-10" dirty="0" smtClean="0"/>
              <a:t>Vision Statement (Excellence in Learning and Teaching, creating hope , inspiring potential and changing lives)</a:t>
            </a:r>
            <a:endParaRPr spc="-10" dirty="0"/>
          </a:p>
          <a:p>
            <a:pPr marL="354965" indent="-342265">
              <a:lnSpc>
                <a:spcPct val="100000"/>
              </a:lnSpc>
              <a:spcBef>
                <a:spcPts val="149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lang="en-US" dirty="0" smtClean="0"/>
              <a:t>Appreciation Certificates for GTs and SCs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sz="half" idx="4294967295"/>
          </p:nvPr>
        </p:nvSpPr>
        <p:spPr>
          <a:xfrm>
            <a:off x="4419600" y="1981200"/>
            <a:ext cx="4495800" cy="161582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6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lang="en-US" dirty="0" smtClean="0"/>
              <a:t>Academic Support</a:t>
            </a:r>
            <a:endParaRPr spc="-10" dirty="0"/>
          </a:p>
          <a:p>
            <a:pPr marL="354965" indent="-342265">
              <a:lnSpc>
                <a:spcPct val="100000"/>
              </a:lnSpc>
              <a:spcBef>
                <a:spcPts val="1485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r>
              <a:rPr lang="en-US" spc="-20" dirty="0" smtClean="0"/>
              <a:t>Improve Community Connection</a:t>
            </a:r>
            <a:endParaRPr spc="-10" dirty="0"/>
          </a:p>
          <a:p>
            <a:pPr marL="354965" indent="-342265">
              <a:lnSpc>
                <a:spcPct val="100000"/>
              </a:lnSpc>
              <a:spcBef>
                <a:spcPts val="1490"/>
              </a:spcBef>
              <a:buClr>
                <a:srgbClr val="2AC3F3"/>
              </a:buClr>
              <a:buSzPct val="125000"/>
              <a:buFont typeface="Times New Roman"/>
              <a:buChar char="●"/>
              <a:tabLst>
                <a:tab pos="354965" algn="l"/>
              </a:tabLst>
            </a:pP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495745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239000" cy="6773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6000" b="1" dirty="0" smtClean="0"/>
              <a:t>THE END</a:t>
            </a:r>
            <a:endParaRPr lang="en-US" sz="6000" b="1" dirty="0"/>
          </a:p>
        </p:txBody>
      </p:sp>
      <p:grpSp>
        <p:nvGrpSpPr>
          <p:cNvPr id="5" name="object 3"/>
          <p:cNvGrpSpPr/>
          <p:nvPr/>
        </p:nvGrpSpPr>
        <p:grpSpPr>
          <a:xfrm>
            <a:off x="0" y="0"/>
            <a:ext cx="12158471" cy="6858253"/>
            <a:chOff x="0" y="0"/>
            <a:chExt cx="12158471" cy="6858253"/>
          </a:xfrm>
        </p:grpSpPr>
        <p:sp>
          <p:nvSpPr>
            <p:cNvPr id="6" name="object 4"/>
            <p:cNvSpPr/>
            <p:nvPr/>
          </p:nvSpPr>
          <p:spPr>
            <a:xfrm>
              <a:off x="11278362" y="800862"/>
              <a:ext cx="838200" cy="5958840"/>
            </a:xfrm>
            <a:custGeom>
              <a:avLst/>
              <a:gdLst/>
              <a:ahLst/>
              <a:cxnLst/>
              <a:rect l="l" t="t" r="r" b="b"/>
              <a:pathLst>
                <a:path w="838200" h="5958840">
                  <a:moveTo>
                    <a:pt x="0" y="5958838"/>
                  </a:moveTo>
                  <a:lnTo>
                    <a:pt x="838200" y="5958838"/>
                  </a:lnTo>
                  <a:lnTo>
                    <a:pt x="838200" y="0"/>
                  </a:lnTo>
                  <a:lnTo>
                    <a:pt x="32258" y="0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111" y="6476998"/>
              <a:ext cx="10401300" cy="380999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0" y="0"/>
              <a:ext cx="4114800" cy="5494020"/>
            </a:xfrm>
            <a:custGeom>
              <a:avLst/>
              <a:gdLst/>
              <a:ahLst/>
              <a:cxnLst/>
              <a:rect l="l" t="t" r="r" b="b"/>
              <a:pathLst>
                <a:path w="4114800" h="5494020">
                  <a:moveTo>
                    <a:pt x="4114800" y="0"/>
                  </a:moveTo>
                  <a:lnTo>
                    <a:pt x="0" y="0"/>
                  </a:lnTo>
                  <a:lnTo>
                    <a:pt x="0" y="5494020"/>
                  </a:lnTo>
                  <a:lnTo>
                    <a:pt x="4114800" y="2058415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E10917"/>
            </a:solidFill>
          </p:spPr>
          <p:txBody>
            <a:bodyPr wrap="square" lIns="0" tIns="0" rIns="0" bIns="0" rtlCol="0"/>
            <a:lstStyle/>
            <a:p>
              <a:endParaRPr lang="en-US" sz="4000" dirty="0" smtClean="0"/>
            </a:p>
            <a:p>
              <a:endParaRPr lang="en-US" sz="4000" dirty="0"/>
            </a:p>
            <a:p>
              <a:endParaRPr lang="en-US" sz="4000" dirty="0" smtClean="0"/>
            </a:p>
            <a:p>
              <a:r>
                <a:rPr lang="en-US" sz="4000" dirty="0"/>
                <a:t> </a:t>
              </a:r>
              <a:r>
                <a:rPr lang="en-US" sz="4000" dirty="0" smtClean="0"/>
                <a:t>  </a:t>
              </a:r>
              <a:r>
                <a:rPr lang="en-US" sz="4400" b="1" dirty="0" smtClean="0"/>
                <a:t>THANK YOU </a:t>
              </a:r>
              <a:endParaRPr sz="4000" b="1" dirty="0"/>
            </a:p>
          </p:txBody>
        </p:sp>
        <p:sp>
          <p:nvSpPr>
            <p:cNvPr id="9" name="object 7"/>
            <p:cNvSpPr/>
            <p:nvPr/>
          </p:nvSpPr>
          <p:spPr>
            <a:xfrm>
              <a:off x="0" y="2043683"/>
              <a:ext cx="4114800" cy="4814570"/>
            </a:xfrm>
            <a:custGeom>
              <a:avLst/>
              <a:gdLst/>
              <a:ahLst/>
              <a:cxnLst/>
              <a:rect l="l" t="t" r="r" b="b"/>
              <a:pathLst>
                <a:path w="4114800" h="4814570">
                  <a:moveTo>
                    <a:pt x="4114800" y="0"/>
                  </a:moveTo>
                  <a:lnTo>
                    <a:pt x="0" y="2995548"/>
                  </a:lnTo>
                  <a:lnTo>
                    <a:pt x="0" y="4814315"/>
                  </a:lnTo>
                  <a:lnTo>
                    <a:pt x="4114800" y="4814315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271" y="0"/>
              <a:ext cx="8077200" cy="6857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86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33"/>
            <a:ext cx="8763000" cy="65450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73543"/>
              </p:ext>
            </p:extLst>
          </p:nvPr>
        </p:nvGraphicFramePr>
        <p:xfrm>
          <a:off x="304799" y="1600200"/>
          <a:ext cx="8610601" cy="462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917"/>
                <a:gridCol w="3109384"/>
                <a:gridCol w="1913467"/>
                <a:gridCol w="2391833"/>
              </a:tblGrid>
              <a:tr h="771207">
                <a:tc>
                  <a:txBody>
                    <a:bodyPr/>
                    <a:lstStyle/>
                    <a:p>
                      <a:r>
                        <a:rPr lang="en-US" dirty="0" smtClean="0"/>
                        <a:t>S.NO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 CELL HUB SCHOOL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GUIDE TEACHERS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COORDINATORS</a:t>
                      </a:r>
                      <a:endParaRPr lang="en-US" dirty="0"/>
                    </a:p>
                  </a:txBody>
                  <a:tcPr marL="82321" marR="82321"/>
                </a:tc>
              </a:tr>
              <a:tr h="77120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GBHS</a:t>
                      </a:r>
                      <a:r>
                        <a:rPr lang="en-US" baseline="0" dirty="0" smtClean="0"/>
                        <a:t> DAMBA GOTH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 marL="82321" marR="82321"/>
                </a:tc>
              </a:tr>
              <a:tr h="77120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GBLSS HAKEEM GABOL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 marL="82321" marR="82321"/>
                </a:tc>
              </a:tr>
              <a:tr h="77120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GBLSS DAMLOTI NO 06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 marL="82321" marR="82321"/>
                </a:tc>
              </a:tr>
              <a:tr h="77120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GBPS ALI MUHAMMAD BALOCH 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 marL="82321" marR="82321"/>
                </a:tc>
              </a:tr>
              <a:tr h="77120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GBPS HASHIM JOKHIO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 marL="82321" marR="8232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 TEACHER AND SUBJECT COORDINATORS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GT’S AND SC’S NOTIFICATION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1" b="22037"/>
          <a:stretch/>
        </p:blipFill>
        <p:spPr>
          <a:xfrm>
            <a:off x="-76200" y="1219200"/>
            <a:ext cx="92842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930" y="2517788"/>
            <a:ext cx="14998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3B4247"/>
                </a:solidFill>
                <a:latin typeface="Arial MT"/>
                <a:cs typeface="Arial MT"/>
              </a:rPr>
              <a:t>Before: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2200" y="2517788"/>
            <a:ext cx="13582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2AC3F3"/>
                </a:solidFill>
                <a:latin typeface="Tahoma"/>
                <a:cs typeface="Tahoma"/>
              </a:rPr>
              <a:t>After:</a:t>
            </a:r>
            <a:endParaRPr sz="36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73" y="3124200"/>
            <a:ext cx="2090927" cy="27879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480" y="3048000"/>
            <a:ext cx="2255520" cy="30053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6592" y="947927"/>
            <a:ext cx="8229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5"/>
              </a:spcBef>
            </a:pPr>
            <a:r>
              <a:rPr sz="4400" spc="175" dirty="0"/>
              <a:t>Pedagogical</a:t>
            </a:r>
            <a:r>
              <a:rPr sz="4400" spc="-50" dirty="0"/>
              <a:t> </a:t>
            </a:r>
            <a:r>
              <a:rPr sz="4400" spc="155" dirty="0"/>
              <a:t>Approaches</a:t>
            </a:r>
            <a:endParaRPr sz="44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15706" y="6445346"/>
            <a:ext cx="264159" cy="28405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pic>
        <p:nvPicPr>
          <p:cNvPr id="8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7476" y="5646421"/>
            <a:ext cx="755524" cy="906779"/>
          </a:xfrm>
          <a:prstGeom prst="rect">
            <a:avLst/>
          </a:prstGeom>
        </p:spPr>
      </p:pic>
      <p:pic>
        <p:nvPicPr>
          <p:cNvPr id="9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85" y="0"/>
            <a:ext cx="1220382" cy="925718"/>
          </a:xfrm>
          <a:prstGeom prst="rect">
            <a:avLst/>
          </a:prstGeom>
        </p:spPr>
      </p:pic>
      <p:pic>
        <p:nvPicPr>
          <p:cNvPr id="10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3285" y="0"/>
            <a:ext cx="1100327" cy="947927"/>
          </a:xfrm>
          <a:prstGeom prst="rect">
            <a:avLst/>
          </a:prstGeom>
        </p:spPr>
      </p:pic>
      <p:pic>
        <p:nvPicPr>
          <p:cNvPr id="11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943600"/>
            <a:ext cx="1089898" cy="893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7" y="53045"/>
            <a:ext cx="1147763" cy="893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83" y="5410200"/>
            <a:ext cx="1874929" cy="142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5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133600"/>
            <a:ext cx="7823200" cy="3992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INCREASED MAN POWER (PROFESSIONALLY TRAINED)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05 TRAINED GUIDE TEACHERS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21 TRAINED SUBJECT COORDINATORS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45 TRAINED MENTEE TEACHERS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IN TOTAL, 71 PROFESSIONALLY TRAINED TEACHERS ARE NOW WORKING IN FIELD TO IMPROVE QUALITY OF EDUCATION. </a:t>
            </a:r>
          </a:p>
          <a:p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CPD ACHIEVEMENTS</a:t>
            </a:r>
          </a:p>
        </p:txBody>
      </p:sp>
    </p:spTree>
    <p:extLst>
      <p:ext uri="{BB962C8B-B14F-4D97-AF65-F5344CB8AC3E}">
        <p14:creationId xmlns:p14="http://schemas.microsoft.com/office/powerpoint/2010/main" val="384515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514600"/>
            <a:ext cx="8534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02.	QUALITY </a:t>
            </a:r>
            <a:r>
              <a:rPr lang="en-US" sz="2800" b="1" dirty="0" smtClean="0"/>
              <a:t>OF TEACHING IMPROVED</a:t>
            </a:r>
          </a:p>
          <a:p>
            <a:r>
              <a:rPr lang="en-US" dirty="0"/>
              <a:t>V</a:t>
            </a:r>
            <a:r>
              <a:rPr lang="en-US" dirty="0" smtClean="0"/>
              <a:t>ast </a:t>
            </a:r>
            <a:r>
              <a:rPr lang="en-US" dirty="0" smtClean="0"/>
              <a:t>improvement has been in quality of teaching. Teachers are now using various methods , as per learned in pedagogy cycles, to interact with students. Some of methods being used are as follows</a:t>
            </a:r>
          </a:p>
          <a:p>
            <a:r>
              <a:rPr lang="en-US" dirty="0" err="1" smtClean="0"/>
              <a:t>Roleplay</a:t>
            </a:r>
            <a:r>
              <a:rPr lang="en-US" dirty="0" smtClean="0"/>
              <a:t> </a:t>
            </a:r>
            <a:r>
              <a:rPr lang="en-US" dirty="0" smtClean="0"/>
              <a:t>, Elaboration, </a:t>
            </a:r>
            <a:r>
              <a:rPr lang="en-US" dirty="0" err="1" smtClean="0"/>
              <a:t>Modelling</a:t>
            </a:r>
            <a:endParaRPr lang="en-US" dirty="0" smtClean="0"/>
          </a:p>
          <a:p>
            <a:r>
              <a:rPr lang="en-US" dirty="0" smtClean="0"/>
              <a:t>Brain </a:t>
            </a:r>
            <a:r>
              <a:rPr lang="en-US" dirty="0" smtClean="0"/>
              <a:t>Storming, Asking Questions</a:t>
            </a:r>
            <a:endParaRPr lang="en-US" dirty="0" smtClean="0"/>
          </a:p>
          <a:p>
            <a:r>
              <a:rPr lang="en-US" dirty="0" smtClean="0"/>
              <a:t>Graphical Presentations and </a:t>
            </a:r>
            <a:r>
              <a:rPr lang="en-US" dirty="0" err="1" smtClean="0"/>
              <a:t>gamification</a:t>
            </a:r>
            <a:endParaRPr lang="en-US" dirty="0" smtClean="0"/>
          </a:p>
          <a:p>
            <a:r>
              <a:rPr lang="en-US" dirty="0" smtClean="0"/>
              <a:t>Proper Lesson Planning, Personalized Learning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313688"/>
          </a:xfrm>
        </p:spPr>
        <p:txBody>
          <a:bodyPr>
            <a:normAutofit/>
          </a:bodyPr>
          <a:lstStyle/>
          <a:p>
            <a:r>
              <a:rPr lang="en-US" dirty="0" smtClean="0"/>
              <a:t>CPD ACHIEVEMENTS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4221163" cy="42211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CPD ACHIEVEMENTS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94" y="251460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377</TotalTime>
  <Words>664</Words>
  <Application>Microsoft Office PowerPoint</Application>
  <PresentationFormat>On-screen Show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IMPACT OF PEDAGOGY BASED AND CONTENT BASED LEARNING CYCLES</vt:lpstr>
      <vt:lpstr>INTRODUCTION</vt:lpstr>
      <vt:lpstr>PowerPoint Presentation</vt:lpstr>
      <vt:lpstr>GUIDE TEACHER AND SUBJECT COORDINATORS</vt:lpstr>
      <vt:lpstr>GT’S AND SC’S NOTIFICATION</vt:lpstr>
      <vt:lpstr>Pedagogical Approaches</vt:lpstr>
      <vt:lpstr>CPD ACHIEVEMENTS</vt:lpstr>
      <vt:lpstr>CPD ACHIEVEMENTS</vt:lpstr>
      <vt:lpstr>CPD ACHIEVEMENTS</vt:lpstr>
      <vt:lpstr>CPD ACHIEVEMENTS</vt:lpstr>
      <vt:lpstr>CPD ACHIEVEMENTS</vt:lpstr>
      <vt:lpstr>CPD ACHIEVEMENTS</vt:lpstr>
      <vt:lpstr>CPD ACHIEVEMENTS</vt:lpstr>
      <vt:lpstr>CPD ACHIEVEMENTS</vt:lpstr>
      <vt:lpstr>IMPACTS OF PEDAGOGY BASED LEARNING CYCLE (CONTINUED)</vt:lpstr>
      <vt:lpstr>IMPACTS OF PEDAGOGY BASED LEARNING CYCLE (CONTINUED)</vt:lpstr>
      <vt:lpstr>IMPACTS OF PEDAGOGY BASED LEARNING CYCLE (CONTINUED)</vt:lpstr>
      <vt:lpstr>PowerPoint Presentation</vt:lpstr>
      <vt:lpstr>IMPACTS OF PEDAGOGY BASED LEARNING CYCLE (CONTINUED)</vt:lpstr>
      <vt:lpstr>IMPACTS OF PEDAGOGY BASED LEARNING CYCLE (CONTINUED)</vt:lpstr>
      <vt:lpstr>Challenges of CPD Implementation</vt:lpstr>
      <vt:lpstr>CLUSTER IMPROVEMENT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PEDAGOGY BASED LEARNING CYCLE</dc:title>
  <dc:creator>zeeshan</dc:creator>
  <cp:lastModifiedBy>zeeshan</cp:lastModifiedBy>
  <cp:revision>28</cp:revision>
  <dcterms:created xsi:type="dcterms:W3CDTF">2023-10-01T09:50:10Z</dcterms:created>
  <dcterms:modified xsi:type="dcterms:W3CDTF">2024-01-07T17:59:25Z</dcterms:modified>
</cp:coreProperties>
</file>