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308" r:id="rId4"/>
    <p:sldId id="317" r:id="rId5"/>
    <p:sldId id="318" r:id="rId6"/>
    <p:sldId id="314" r:id="rId7"/>
    <p:sldId id="282" r:id="rId8"/>
    <p:sldId id="315" r:id="rId9"/>
    <p:sldId id="316" r:id="rId10"/>
    <p:sldId id="319" r:id="rId11"/>
    <p:sldId id="337" r:id="rId12"/>
    <p:sldId id="335" r:id="rId13"/>
    <p:sldId id="336" r:id="rId14"/>
    <p:sldId id="320" r:id="rId15"/>
    <p:sldId id="305" r:id="rId16"/>
    <p:sldId id="322" r:id="rId17"/>
    <p:sldId id="304" r:id="rId18"/>
    <p:sldId id="306" r:id="rId19"/>
    <p:sldId id="307" r:id="rId20"/>
    <p:sldId id="328" r:id="rId21"/>
    <p:sldId id="325" r:id="rId22"/>
    <p:sldId id="326" r:id="rId23"/>
    <p:sldId id="32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>
        <p:scale>
          <a:sx n="70" d="100"/>
          <a:sy n="70" d="100"/>
        </p:scale>
        <p:origin x="-738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2DEB1-D3A0-450C-83FE-DCBA4CF59986}" type="datetimeFigureOut">
              <a:rPr lang="en-US" smtClean="0"/>
              <a:t>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67CC8-4C5A-49A2-A43A-FE94F6C13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313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F23AF-45A6-43F8-A78D-0954A5043116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64EF-878E-41F2-A4DB-5F1D6340ABE8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2EC6-6FA9-459C-81F7-526AA858B9F4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D776-C465-4450-AB88-9438B322D37F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4B142-B7A9-4DF1-8EDE-1B4117EA662A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FA3C-C265-45B5-9FB6-63FA983FDE8B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D6F70-BD0B-4442-B45F-BD4093E984C0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149E2-5C63-400D-B101-CC3ED40B8C70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433E1-B5C6-43CF-AAD6-54B20F4CBF4B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0BC6-977A-47C0-AF2A-BC1BBE9B08D1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DAF82-0433-4FDC-B5C6-A2C1C1235DDD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7B80E-A3F8-472F-82FF-4117D03BC679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3E184-2B63-4727-A0E6-4DDE441348E5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1CC9-A6CD-435F-BF32-E08342691B8A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5BFD6-5A92-4641-9A3C-7FA6D00442C1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1A4E9-CBFD-488D-9DEB-D551B3518549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C9DEE-FB3B-4D8E-B686-29D20B14F9BB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D4FD37A-9FA0-4895-94E8-52225B29252D}" type="datetime1">
              <a:rPr lang="en-US" smtClean="0"/>
              <a:t>1/7/2024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71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panose="05040102010807070707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170" y="1446530"/>
            <a:ext cx="11758295" cy="2703830"/>
          </a:xfrm>
        </p:spPr>
        <p:txBody>
          <a:bodyPr/>
          <a:lstStyle/>
          <a:p>
            <a:pPr algn="ctr"/>
            <a:r>
              <a:rPr lang="en-US" altLang="en-GB" sz="5400" b="1" dirty="0"/>
              <a:t>A</a:t>
            </a:r>
            <a:r>
              <a:rPr lang="en-GB" sz="5400" b="1" dirty="0"/>
              <a:t>chievements of </a:t>
            </a:r>
            <a:r>
              <a:rPr lang="en-US" altLang="en-GB" sz="5400" b="1" dirty="0"/>
              <a:t>Continue Professional Development (</a:t>
            </a:r>
            <a:r>
              <a:rPr lang="en-GB" sz="5400" b="1" dirty="0"/>
              <a:t>CPD</a:t>
            </a:r>
            <a:r>
              <a:rPr lang="en-US" altLang="en-GB" sz="5400" b="1" dirty="0"/>
              <a:t>)</a:t>
            </a:r>
            <a:r>
              <a:rPr lang="en-GB" sz="5400" b="1" dirty="0"/>
              <a:t> Implementation under STA-DEEP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719195" y="5019040"/>
            <a:ext cx="8026400" cy="11461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Presenter:  Honey Raza H.M B-18 Muslim GGSS No 1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TEO Liaquatabad Town Female District Central</a:t>
            </a:r>
          </a:p>
          <a:p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endParaRPr lang="en-US" sz="24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311" y="1108673"/>
            <a:ext cx="9404723" cy="1400530"/>
          </a:xfrm>
        </p:spPr>
        <p:txBody>
          <a:bodyPr/>
          <a:lstStyle/>
          <a:p>
            <a:r>
              <a:rPr lang="en-US" sz="3200" b="1" dirty="0">
                <a:sym typeface="+mn-ea"/>
              </a:rPr>
              <a:t>Academic Development</a:t>
            </a:r>
            <a:endParaRPr lang="en-US" sz="32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780503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ym typeface="+mn-ea"/>
              </a:rPr>
              <a:t>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ym typeface="+mn-ea"/>
              </a:rPr>
              <a:t>Maintaining an academic planner.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ym typeface="+mn-ea"/>
              </a:rPr>
              <a:t>Implemenmation of lesson planning techniques.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ym typeface="+mn-ea"/>
              </a:rPr>
              <a:t> Portfolio of teachers.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ym typeface="+mn-ea"/>
              </a:rPr>
              <a:t>Zero periods for communication skills and ethics.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>
                <a:sym typeface="+mn-ea"/>
              </a:rPr>
              <a:t>Parent teacher meetings</a:t>
            </a:r>
          </a:p>
          <a:p>
            <a:endParaRPr lang="en-US" sz="2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05" y="1075055"/>
            <a:ext cx="9720580" cy="773430"/>
          </a:xfrm>
        </p:spPr>
        <p:txBody>
          <a:bodyPr/>
          <a:lstStyle/>
          <a:p>
            <a:r>
              <a:rPr lang="en-US" b="1" dirty="0">
                <a:sym typeface="+mn-ea"/>
              </a:rPr>
              <a:t>1. </a:t>
            </a:r>
            <a:r>
              <a:rPr lang="en-US" sz="4000" b="1" dirty="0">
                <a:sym typeface="+mn-ea"/>
              </a:rPr>
              <a:t>Maintaining an Academic Planner</a:t>
            </a:r>
            <a:endParaRPr lang="en-US" sz="4000" b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2995" y="2052955"/>
            <a:ext cx="10292715" cy="4195445"/>
          </a:xfrm>
        </p:spPr>
        <p:txBody>
          <a:bodyPr>
            <a:noAutofit/>
          </a:bodyPr>
          <a:lstStyle/>
          <a:p>
            <a:pPr algn="just"/>
            <a:r>
              <a:rPr lang="en-US" sz="2400"/>
              <a:t>Clearly outline the duration of academic year.</a:t>
            </a:r>
          </a:p>
          <a:p>
            <a:pPr algn="just"/>
            <a:r>
              <a:rPr lang="en-US" sz="2400"/>
              <a:t>Specify the number of working days.</a:t>
            </a:r>
          </a:p>
          <a:p>
            <a:pPr algn="just"/>
            <a:r>
              <a:rPr lang="en-US" sz="2400"/>
              <a:t>Break down the essential activities to be conducted each month Include specific events, workshops, or seminars planned for each month.</a:t>
            </a:r>
          </a:p>
          <a:p>
            <a:pPr algn="just"/>
            <a:r>
              <a:rPr lang="en-US" sz="2400"/>
              <a:t>Clearly define the examination schedule, including dates for mid-terms and finals.</a:t>
            </a:r>
          </a:p>
          <a:p>
            <a:pPr algn="just"/>
            <a:r>
              <a:rPr lang="en-US" sz="2400"/>
              <a:t>Ensure a balanced distribution of exams across the academic term.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0" y="452755"/>
            <a:ext cx="10138410" cy="1400810"/>
          </a:xfrm>
        </p:spPr>
        <p:txBody>
          <a:bodyPr/>
          <a:lstStyle/>
          <a:p>
            <a:pPr algn="l"/>
            <a:r>
              <a:rPr lang="en-US" sz="3200" b="1"/>
              <a:t>2</a:t>
            </a:r>
            <a:r>
              <a:rPr lang="en-US" b="1"/>
              <a:t>. </a:t>
            </a:r>
            <a:r>
              <a:rPr lang="en-US" sz="3200" b="1" dirty="0">
                <a:sym typeface="+mn-ea"/>
              </a:rPr>
              <a:t>Implementation of Lesson Planning Techniques</a:t>
            </a:r>
            <a:endParaRPr lang="en-US" sz="3200" b="1"/>
          </a:p>
        </p:txBody>
      </p:sp>
      <p:pic>
        <p:nvPicPr>
          <p:cNvPr id="4" name="Content Placeholder 3" descr="IMG-20240104-WA00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0900" y="1654175"/>
            <a:ext cx="3076575" cy="4613910"/>
          </a:xfrm>
          <a:prstGeom prst="rect">
            <a:avLst/>
          </a:prstGeom>
        </p:spPr>
      </p:pic>
      <p:pic>
        <p:nvPicPr>
          <p:cNvPr id="5" name="Picture 4" descr="IMG-20231116-WA00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40" y="1653540"/>
            <a:ext cx="3867150" cy="4613910"/>
          </a:xfrm>
          <a:prstGeom prst="rect">
            <a:avLst/>
          </a:prstGeom>
        </p:spPr>
      </p:pic>
      <p:pic>
        <p:nvPicPr>
          <p:cNvPr id="6" name="Picture 5" descr="IMG-20240104-WA00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210" y="1653540"/>
            <a:ext cx="3672205" cy="461391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+mn-ea"/>
              </a:rPr>
              <a:t> </a:t>
            </a:r>
            <a:r>
              <a:rPr lang="en-US" b="1" dirty="0">
                <a:sym typeface="+mn-ea"/>
              </a:rPr>
              <a:t>3. Portfolio of Teachers</a:t>
            </a:r>
            <a:endParaRPr lang="en-US" b="1"/>
          </a:p>
        </p:txBody>
      </p:sp>
      <p:pic>
        <p:nvPicPr>
          <p:cNvPr id="4" name="Content Placeholder 3" descr="IMG-20240104-WA002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0750" y="1678305"/>
            <a:ext cx="5593715" cy="4655185"/>
          </a:xfrm>
          <a:prstGeom prst="rect">
            <a:avLst/>
          </a:prstGeom>
        </p:spPr>
      </p:pic>
      <p:pic>
        <p:nvPicPr>
          <p:cNvPr id="5" name="Picture 4" descr="IMG-20240104-WA00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605" y="1677670"/>
            <a:ext cx="4651375" cy="46564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95" y="452755"/>
            <a:ext cx="9404985" cy="1245235"/>
          </a:xfrm>
        </p:spPr>
        <p:txBody>
          <a:bodyPr/>
          <a:lstStyle/>
          <a:p>
            <a:pPr algn="l"/>
            <a:r>
              <a:rPr lang="en-US" b="1" dirty="0">
                <a:sym typeface="+mn-ea"/>
              </a:rPr>
              <a:t>4. Zero Periods for</a:t>
            </a:r>
            <a:r>
              <a:rPr lang="en-US" sz="2800" b="1" dirty="0">
                <a:sym typeface="+mn-ea"/>
              </a:rPr>
              <a:t> </a:t>
            </a:r>
            <a:r>
              <a:rPr lang="en-US" b="1" dirty="0">
                <a:sym typeface="+mn-ea"/>
              </a:rPr>
              <a:t>communication Skills and Ethics</a:t>
            </a:r>
            <a:endParaRPr lang="en-US" b="1"/>
          </a:p>
        </p:txBody>
      </p:sp>
      <p:pic>
        <p:nvPicPr>
          <p:cNvPr id="6" name="WhatsApp Video 2024-01-04 at 13.20.43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4370" y="2052955"/>
            <a:ext cx="7688580" cy="419544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ym typeface="+mn-ea"/>
              </a:rPr>
              <a:t>5. Parent Teacher Meeting</a:t>
            </a:r>
            <a:endParaRPr lang="en-US" b="1"/>
          </a:p>
        </p:txBody>
      </p:sp>
      <p:pic>
        <p:nvPicPr>
          <p:cNvPr id="4" name="Content Placeholder 3" descr="C:\Users\ONLINE LAPTOPGALLERY\Downloads\PTM N.jpgPTM N"/>
          <p:cNvPicPr>
            <a:picLocks noGrp="1" noChangeAspect="1"/>
          </p:cNvPicPr>
          <p:nvPr>
            <p:ph idx="1"/>
          </p:nvPr>
        </p:nvPicPr>
        <p:blipFill>
          <a:blip r:embed="rId2"/>
          <a:srcRect t="25896" b="25896"/>
          <a:stretch>
            <a:fillRect/>
          </a:stretch>
        </p:blipFill>
        <p:spPr>
          <a:xfrm>
            <a:off x="645795" y="4119245"/>
            <a:ext cx="6978650" cy="2523490"/>
          </a:xfrm>
          <a:prstGeom prst="roundRect">
            <a:avLst/>
          </a:prstGeom>
        </p:spPr>
      </p:pic>
      <p:pic>
        <p:nvPicPr>
          <p:cNvPr id="5" name="Picture 4" descr="WhatsApp Image 2024-01-02 at 12.27.56 (1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090" y="1247140"/>
            <a:ext cx="3663950" cy="5396230"/>
          </a:xfrm>
          <a:prstGeom prst="round1Rect">
            <a:avLst/>
          </a:prstGeom>
        </p:spPr>
      </p:pic>
      <p:pic>
        <p:nvPicPr>
          <p:cNvPr id="6" name="Picture 5" descr="C:\Users\ONLINE LAPTOPGALLERY\Downloads\PTM 2.jpgPTM 2"/>
          <p:cNvPicPr>
            <a:picLocks noChangeAspect="1"/>
          </p:cNvPicPr>
          <p:nvPr/>
        </p:nvPicPr>
        <p:blipFill>
          <a:blip r:embed="rId4"/>
          <a:srcRect t="24349" b="24349"/>
          <a:stretch>
            <a:fillRect/>
          </a:stretch>
        </p:blipFill>
        <p:spPr>
          <a:xfrm>
            <a:off x="645795" y="1247140"/>
            <a:ext cx="6978650" cy="2685415"/>
          </a:xfrm>
          <a:prstGeom prst="round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95" y="452755"/>
            <a:ext cx="9794240" cy="1400810"/>
          </a:xfrm>
        </p:spPr>
        <p:txBody>
          <a:bodyPr/>
          <a:lstStyle/>
          <a:p>
            <a:r>
              <a:rPr lang="en-US" sz="4000" b="1" dirty="0">
                <a:sym typeface="+mn-ea"/>
              </a:rPr>
              <a:t>Acheivements of Muslim G.G.S.S No 1/ Town Level  : Increased Enrollment </a:t>
            </a:r>
          </a:p>
        </p:txBody>
      </p:sp>
      <p:pic>
        <p:nvPicPr>
          <p:cNvPr id="5" name="Picture 4" descr="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5" y="2035175"/>
            <a:ext cx="4632325" cy="4213225"/>
          </a:xfrm>
          <a:prstGeom prst="rect">
            <a:avLst/>
          </a:prstGeom>
        </p:spPr>
      </p:pic>
      <p:pic>
        <p:nvPicPr>
          <p:cNvPr id="8" name="Content Placeholder 7" descr="rally"/>
          <p:cNvPicPr>
            <a:picLocks noGrp="1" noChangeAspect="1"/>
          </p:cNvPicPr>
          <p:nvPr>
            <p:ph idx="1"/>
          </p:nvPr>
        </p:nvPicPr>
        <p:blipFill>
          <a:blip r:embed="rId3"/>
          <a:srcRect l="6146" t="9515" r="30738"/>
          <a:stretch>
            <a:fillRect/>
          </a:stretch>
        </p:blipFill>
        <p:spPr>
          <a:xfrm>
            <a:off x="5471795" y="2034540"/>
            <a:ext cx="5647055" cy="42138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608293"/>
            <a:ext cx="9404723" cy="1400530"/>
          </a:xfrm>
        </p:spPr>
        <p:txBody>
          <a:bodyPr/>
          <a:lstStyle/>
          <a:p>
            <a:r>
              <a:rPr lang="en-US" sz="3600" b="1"/>
              <a:t>Stairs Library  (Before)</a:t>
            </a:r>
          </a:p>
        </p:txBody>
      </p:sp>
      <p:pic>
        <p:nvPicPr>
          <p:cNvPr id="4" name="Content Placeholder 3" descr="Before stairs 1 Libra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320" y="1710055"/>
            <a:ext cx="5129530" cy="2294890"/>
          </a:xfrm>
          <a:prstGeom prst="roundRect">
            <a:avLst/>
          </a:prstGeom>
        </p:spPr>
      </p:pic>
      <p:pic>
        <p:nvPicPr>
          <p:cNvPr id="5" name="Picture 4" descr="Before Stairs Lib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750" y="1600200"/>
            <a:ext cx="4715510" cy="4929505"/>
          </a:xfrm>
          <a:prstGeom prst="roundRect">
            <a:avLst/>
          </a:prstGeom>
        </p:spPr>
      </p:pic>
      <p:pic>
        <p:nvPicPr>
          <p:cNvPr id="6" name="Picture 5" descr="Before stairs Libr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20" y="4269740"/>
            <a:ext cx="5130165" cy="2259965"/>
          </a:xfrm>
          <a:prstGeom prst="round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595" y="483870"/>
            <a:ext cx="10246995" cy="816610"/>
          </a:xfrm>
        </p:spPr>
        <p:txBody>
          <a:bodyPr/>
          <a:lstStyle/>
          <a:p>
            <a:r>
              <a:rPr lang="en-US" sz="2800" b="1" dirty="0">
                <a:sym typeface="+mn-ea"/>
              </a:rPr>
              <a:t>Acheivements of Muslim G.G.S.S No 1: </a:t>
            </a:r>
            <a:r>
              <a:rPr lang="en-US" sz="2800" b="1"/>
              <a:t>Stairs Library (After)</a:t>
            </a:r>
          </a:p>
        </p:txBody>
      </p:sp>
      <p:pic>
        <p:nvPicPr>
          <p:cNvPr id="4" name="Content Placeholder 3" descr="WhatsApp Image 2024-01-02 at 12.29.45 (1)"/>
          <p:cNvPicPr>
            <a:picLocks noGrp="1" noChangeAspect="1"/>
          </p:cNvPicPr>
          <p:nvPr>
            <p:ph idx="1"/>
          </p:nvPr>
        </p:nvPicPr>
        <p:blipFill>
          <a:blip r:embed="rId2"/>
          <a:srcRect t="32799" b="32829"/>
          <a:stretch>
            <a:fillRect/>
          </a:stretch>
        </p:blipFill>
        <p:spPr>
          <a:xfrm>
            <a:off x="8362315" y="1565910"/>
            <a:ext cx="3705860" cy="4678680"/>
          </a:xfrm>
          <a:prstGeom prst="roundRect">
            <a:avLst/>
          </a:prstGeom>
        </p:spPr>
      </p:pic>
      <p:pic>
        <p:nvPicPr>
          <p:cNvPr id="5" name="Picture 4" descr="Zeen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95" y="1565275"/>
            <a:ext cx="3852545" cy="4678680"/>
          </a:xfrm>
          <a:prstGeom prst="roundRect">
            <a:avLst/>
          </a:prstGeom>
        </p:spPr>
      </p:pic>
      <p:pic>
        <p:nvPicPr>
          <p:cNvPr id="8" name="Picture 7" descr="Lib Regi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910" y="1565275"/>
            <a:ext cx="3585845" cy="4679315"/>
          </a:xfrm>
          <a:prstGeom prst="round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95" y="452755"/>
            <a:ext cx="9809480" cy="1400810"/>
          </a:xfrm>
        </p:spPr>
        <p:txBody>
          <a:bodyPr/>
          <a:lstStyle/>
          <a:p>
            <a:r>
              <a:rPr lang="en-US" sz="3200" b="1"/>
              <a:t>Recognition of Stairs Library as ( Zeena Library) (Mahnama Atraf by Mahmood Sham)</a:t>
            </a:r>
          </a:p>
        </p:txBody>
      </p:sp>
      <p:pic>
        <p:nvPicPr>
          <p:cNvPr id="4" name="Content Placeholder 3" descr="WhatsApp Image 2023-12-08 at 16.41.05 (1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46745" y="2052955"/>
            <a:ext cx="3324860" cy="4444365"/>
          </a:xfrm>
          <a:prstGeom prst="rect">
            <a:avLst/>
          </a:prstGeom>
        </p:spPr>
      </p:pic>
      <p:pic>
        <p:nvPicPr>
          <p:cNvPr id="5" name="Picture 4" descr="WhatsApp Image 2023-12-08 at 16.41.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645" y="2052955"/>
            <a:ext cx="3594735" cy="4443095"/>
          </a:xfrm>
          <a:prstGeom prst="rect">
            <a:avLst/>
          </a:prstGeom>
        </p:spPr>
      </p:pic>
      <p:pic>
        <p:nvPicPr>
          <p:cNvPr id="6" name="Picture 5" descr="WhatsApp Image 2024-01-03 at 12.08.48 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95" y="2052955"/>
            <a:ext cx="3499485" cy="444373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110" y="-428592"/>
            <a:ext cx="9708007" cy="1156930"/>
          </a:xfrm>
        </p:spPr>
        <p:txBody>
          <a:bodyPr/>
          <a:lstStyle/>
          <a:p>
            <a:pPr algn="ctr"/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Outline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" y="1198880"/>
            <a:ext cx="10270490" cy="5074920"/>
          </a:xfrm>
        </p:spPr>
        <p:txBody>
          <a:bodyPr>
            <a:noAutofit/>
          </a:bodyPr>
          <a:lstStyle/>
          <a:p>
            <a:pPr algn="just"/>
            <a:r>
              <a:rPr lang="en-US" sz="3200" b="1" dirty="0"/>
              <a:t>Discussion with Cluster Head and School Heads, focusing on the professional development of teachers and the academic year at the town level.</a:t>
            </a:r>
          </a:p>
          <a:p>
            <a:pPr algn="just"/>
            <a:r>
              <a:rPr lang="en-US" sz="3200" b="1" dirty="0" smtClean="0"/>
              <a:t>Implementation </a:t>
            </a:r>
            <a:r>
              <a:rPr lang="en-US" sz="3200" b="1" dirty="0"/>
              <a:t>of  D.D.O training for financial matters</a:t>
            </a:r>
          </a:p>
          <a:p>
            <a:pPr algn="just"/>
            <a:r>
              <a:rPr lang="en-US" sz="3200" b="1" dirty="0">
                <a:sym typeface="+mn-ea"/>
              </a:rPr>
              <a:t>Professional development of teachers/ HM</a:t>
            </a:r>
            <a:endParaRPr lang="en-US" sz="3200" b="1" dirty="0"/>
          </a:p>
          <a:p>
            <a:pPr algn="just"/>
            <a:r>
              <a:rPr lang="en-US" sz="3200" b="1" dirty="0"/>
              <a:t>Academic development </a:t>
            </a:r>
          </a:p>
          <a:p>
            <a:pPr algn="just">
              <a:buFont typeface="Wingdings" panose="05000000000000000000" charset="0"/>
              <a:buChar char="Ø"/>
            </a:pPr>
            <a:r>
              <a:rPr lang="en-US" sz="3200" b="1" dirty="0">
                <a:sym typeface="+mn-ea"/>
              </a:rPr>
              <a:t>Acheivements of Muslim G.G.S.S No 1/ Town Level</a:t>
            </a:r>
            <a:r>
              <a:rPr lang="en-US" sz="3200" dirty="0">
                <a:sym typeface="+mn-ea"/>
              </a:rPr>
              <a:t>     </a:t>
            </a:r>
          </a:p>
          <a:p>
            <a:pPr marL="0" indent="0" algn="just">
              <a:buFont typeface="Wingdings" panose="05000000000000000000" charset="0"/>
              <a:buNone/>
            </a:pPr>
            <a:r>
              <a:rPr lang="en-US" sz="2400" dirty="0">
                <a:sym typeface="+mn-ea"/>
              </a:rPr>
              <a:t>          </a:t>
            </a:r>
            <a:endParaRPr lang="en-US" sz="2400" b="1" dirty="0"/>
          </a:p>
          <a:p>
            <a:pPr marL="0" indent="0" algn="just">
              <a:buNone/>
            </a:pPr>
            <a:r>
              <a:rPr lang="en-US" sz="2400" dirty="0"/>
              <a:t>         </a:t>
            </a:r>
            <a:endParaRPr lang="en-US" dirty="0"/>
          </a:p>
          <a:p>
            <a:pPr algn="just"/>
            <a:endParaRPr lang="en-US" sz="2000" dirty="0"/>
          </a:p>
          <a:p>
            <a:pPr marL="0" indent="0" algn="just">
              <a:buNone/>
            </a:pPr>
            <a:endParaRPr lang="en-US" sz="2000" dirty="0"/>
          </a:p>
          <a:p>
            <a:pPr algn="just"/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3" grpId="0" build="p"/>
      <p:bldP spid="3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>
                <a:sym typeface="+mn-ea"/>
              </a:rPr>
              <a:t>Book Reviews by Students</a:t>
            </a:r>
          </a:p>
        </p:txBody>
      </p:sp>
      <p:pic>
        <p:nvPicPr>
          <p:cNvPr id="4" name="Content Placeholder 3" descr="BK 1"/>
          <p:cNvPicPr>
            <a:picLocks noGrp="1" noChangeAspect="1"/>
          </p:cNvPicPr>
          <p:nvPr>
            <p:ph idx="1"/>
          </p:nvPr>
        </p:nvPicPr>
        <p:blipFill>
          <a:blip r:embed="rId2"/>
          <a:srcRect t="33661" b="28076"/>
          <a:stretch>
            <a:fillRect/>
          </a:stretch>
        </p:blipFill>
        <p:spPr>
          <a:xfrm>
            <a:off x="8164195" y="1519555"/>
            <a:ext cx="3001010" cy="4753610"/>
          </a:xfrm>
          <a:prstGeom prst="rect">
            <a:avLst/>
          </a:prstGeom>
        </p:spPr>
      </p:pic>
      <p:pic>
        <p:nvPicPr>
          <p:cNvPr id="5" name="Picture 4" descr="BK 2"/>
          <p:cNvPicPr>
            <a:picLocks noChangeAspect="1"/>
          </p:cNvPicPr>
          <p:nvPr/>
        </p:nvPicPr>
        <p:blipFill>
          <a:blip r:embed="rId3"/>
          <a:srcRect t="25120" b="28741"/>
          <a:stretch>
            <a:fillRect/>
          </a:stretch>
        </p:blipFill>
        <p:spPr>
          <a:xfrm>
            <a:off x="645795" y="1520190"/>
            <a:ext cx="3771900" cy="4753610"/>
          </a:xfrm>
          <a:prstGeom prst="rect">
            <a:avLst/>
          </a:prstGeom>
        </p:spPr>
      </p:pic>
      <p:pic>
        <p:nvPicPr>
          <p:cNvPr id="6" name="Picture 5" descr="BK 3"/>
          <p:cNvPicPr>
            <a:picLocks noChangeAspect="1"/>
          </p:cNvPicPr>
          <p:nvPr/>
        </p:nvPicPr>
        <p:blipFill>
          <a:blip r:embed="rId4"/>
          <a:srcRect t="31944" b="25787"/>
          <a:stretch>
            <a:fillRect/>
          </a:stretch>
        </p:blipFill>
        <p:spPr>
          <a:xfrm>
            <a:off x="4552950" y="1520825"/>
            <a:ext cx="3475990" cy="475234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260948"/>
            <a:ext cx="9404723" cy="1400530"/>
          </a:xfrm>
        </p:spPr>
        <p:txBody>
          <a:bodyPr/>
          <a:lstStyle/>
          <a:p>
            <a:r>
              <a:rPr lang="en-US" b="1" dirty="0" smtClean="0">
                <a:sym typeface="+mn-ea"/>
              </a:rPr>
              <a:t>Co-cu</a:t>
            </a:r>
            <a:r>
              <a:rPr lang="en-US" b="1" dirty="0" smtClean="0">
                <a:sym typeface="+mn-ea"/>
              </a:rPr>
              <a:t>rricular </a:t>
            </a:r>
            <a:r>
              <a:rPr lang="en-US" b="1" dirty="0">
                <a:sym typeface="+mn-ea"/>
              </a:rPr>
              <a:t>Activities</a:t>
            </a:r>
            <a:endParaRPr lang="en-US" dirty="0"/>
          </a:p>
        </p:txBody>
      </p:sp>
      <p:pic>
        <p:nvPicPr>
          <p:cNvPr id="4" name="Content Placeholder 3" descr="ball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8985" y="1095375"/>
            <a:ext cx="4702175" cy="2602865"/>
          </a:xfrm>
          <a:prstGeom prst="rect">
            <a:avLst/>
          </a:prstGeom>
        </p:spPr>
      </p:pic>
      <p:pic>
        <p:nvPicPr>
          <p:cNvPr id="6" name="Picture 5" descr="C:\Users\ONLINE LAPTOPGALLERY\Downloads\IMG-20240104-WA0026.jpgIMG-20240104-WA0026"/>
          <p:cNvPicPr>
            <a:picLocks noChangeAspect="1"/>
          </p:cNvPicPr>
          <p:nvPr/>
        </p:nvPicPr>
        <p:blipFill>
          <a:blip r:embed="rId3"/>
          <a:srcRect l="9163" r="9163"/>
          <a:stretch>
            <a:fillRect/>
          </a:stretch>
        </p:blipFill>
        <p:spPr>
          <a:xfrm>
            <a:off x="6066790" y="3844925"/>
            <a:ext cx="4608830" cy="2602230"/>
          </a:xfrm>
          <a:prstGeom prst="rect">
            <a:avLst/>
          </a:prstGeom>
        </p:spPr>
      </p:pic>
      <p:pic>
        <p:nvPicPr>
          <p:cNvPr id="7" name="Picture 6" descr="ex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790" y="1095375"/>
            <a:ext cx="4608830" cy="2603500"/>
          </a:xfrm>
          <a:prstGeom prst="rect">
            <a:avLst/>
          </a:prstGeom>
        </p:spPr>
      </p:pic>
      <p:pic>
        <p:nvPicPr>
          <p:cNvPr id="3" name="Picture 2" descr="IMG-20231206-WA0051 (1)"/>
          <p:cNvPicPr>
            <a:picLocks noChangeAspect="1"/>
          </p:cNvPicPr>
          <p:nvPr/>
        </p:nvPicPr>
        <p:blipFill>
          <a:blip r:embed="rId5"/>
          <a:srcRect l="9268" t="18049" r="15307" b="11126"/>
          <a:stretch>
            <a:fillRect/>
          </a:stretch>
        </p:blipFill>
        <p:spPr>
          <a:xfrm>
            <a:off x="768985" y="3844925"/>
            <a:ext cx="4701540" cy="27686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ym typeface="+mn-ea"/>
              </a:rPr>
              <a:t>Healthy and Conducive Environment</a:t>
            </a:r>
            <a:endParaRPr lang="en-US" sz="4000"/>
          </a:p>
        </p:txBody>
      </p:sp>
      <p:pic>
        <p:nvPicPr>
          <p:cNvPr id="4" name="Content Placeholder 3" descr="C:\Users\ONLINE LAPTOPGALLERY\Downloads\bache.jpgbache"/>
          <p:cNvPicPr>
            <a:picLocks noGrp="1" noChangeAspect="1"/>
          </p:cNvPicPr>
          <p:nvPr>
            <p:ph idx="1"/>
          </p:nvPr>
        </p:nvPicPr>
        <p:blipFill>
          <a:blip r:embed="rId2"/>
          <a:srcRect l="31033" r="31033"/>
          <a:stretch>
            <a:fillRect/>
          </a:stretch>
        </p:blipFill>
        <p:spPr>
          <a:xfrm>
            <a:off x="8383270" y="1621155"/>
            <a:ext cx="3146425" cy="4660265"/>
          </a:xfrm>
          <a:prstGeom prst="rect">
            <a:avLst/>
          </a:prstGeom>
        </p:spPr>
      </p:pic>
      <p:pic>
        <p:nvPicPr>
          <p:cNvPr id="5" name="Picture 4" descr="env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015" y="1621155"/>
            <a:ext cx="3601085" cy="4660900"/>
          </a:xfrm>
          <a:prstGeom prst="rect">
            <a:avLst/>
          </a:prstGeom>
        </p:spPr>
      </p:pic>
      <p:pic>
        <p:nvPicPr>
          <p:cNvPr id="6" name="Picture 5" descr="env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8825" y="1621155"/>
            <a:ext cx="3593465" cy="466026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30175" y="4428490"/>
            <a:ext cx="11998325" cy="1893570"/>
          </a:xfrm>
        </p:spPr>
        <p:txBody>
          <a:bodyPr>
            <a:scene3d>
              <a:camera prst="orthographicFront"/>
              <a:lightRig rig="threePt" dir="t"/>
            </a:scene3d>
          </a:bodyPr>
          <a:lstStyle/>
          <a:p>
            <a:pPr marL="0" indent="0" algn="ctr">
              <a:buNone/>
            </a:pPr>
            <a:r>
              <a:rPr lang="en-US" sz="3200" b="1"/>
              <a:t> </a:t>
            </a:r>
            <a:r>
              <a:rPr lang="en-US" sz="9600" b="1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255" y="452755"/>
            <a:ext cx="9403715" cy="1400810"/>
          </a:xfrm>
        </p:spPr>
        <p:txBody>
          <a:bodyPr/>
          <a:lstStyle/>
          <a:p>
            <a:r>
              <a:rPr lang="en-US" sz="2800" b="1" dirty="0"/>
              <a:t>Discussion with Cluster Head and School Heads, focusing on the </a:t>
            </a:r>
            <a:r>
              <a:rPr lang="en-US" sz="2800" b="1" dirty="0" smtClean="0"/>
              <a:t>Professional </a:t>
            </a:r>
            <a:r>
              <a:rPr lang="en-US" sz="2800" b="1" dirty="0"/>
              <a:t>D</a:t>
            </a:r>
            <a:r>
              <a:rPr lang="en-US" sz="2800" b="1" dirty="0" smtClean="0"/>
              <a:t>evelopment </a:t>
            </a:r>
            <a:r>
              <a:rPr lang="en-US" sz="2800" b="1" dirty="0"/>
              <a:t>of </a:t>
            </a:r>
            <a:r>
              <a:rPr lang="en-US" sz="2800" b="1" dirty="0" smtClean="0"/>
              <a:t>Teachers </a:t>
            </a:r>
            <a:r>
              <a:rPr lang="en-US" sz="2800" b="1" dirty="0"/>
              <a:t>and the </a:t>
            </a:r>
            <a:r>
              <a:rPr lang="en-US" sz="2800" b="1" dirty="0" smtClean="0"/>
              <a:t>Academic </a:t>
            </a:r>
            <a:r>
              <a:rPr lang="en-US" sz="2800" b="1" dirty="0"/>
              <a:t>Y</a:t>
            </a:r>
            <a:r>
              <a:rPr lang="en-US" sz="2800" b="1" dirty="0" smtClean="0"/>
              <a:t>ear</a:t>
            </a:r>
            <a:endParaRPr lang="en-US" sz="2800" b="1" dirty="0">
              <a:sym typeface="+mn-ea"/>
            </a:endParaRPr>
          </a:p>
        </p:txBody>
      </p:sp>
      <p:pic>
        <p:nvPicPr>
          <p:cNvPr id="4" name="Content Placeholder 3" descr="CLUSTER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2600" y="2052955"/>
            <a:ext cx="5545455" cy="4582795"/>
          </a:xfrm>
          <a:prstGeom prst="rect">
            <a:avLst/>
          </a:prstGeom>
        </p:spPr>
      </p:pic>
      <p:pic>
        <p:nvPicPr>
          <p:cNvPr id="5" name="Picture 4" descr="CLUSTER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5" y="2052955"/>
            <a:ext cx="4567555" cy="458279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697865"/>
            <a:ext cx="9404985" cy="808355"/>
          </a:xfrm>
        </p:spPr>
        <p:txBody>
          <a:bodyPr/>
          <a:lstStyle/>
          <a:p>
            <a:r>
              <a:rPr lang="en-US" sz="3200" b="1"/>
              <a:t>Meetings with Teachers</a:t>
            </a:r>
          </a:p>
        </p:txBody>
      </p:sp>
      <p:pic>
        <p:nvPicPr>
          <p:cNvPr id="4" name="Content Placeholder 3" descr="teacher meeti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450" y="1506220"/>
            <a:ext cx="5107305" cy="4631055"/>
          </a:xfrm>
          <a:prstGeom prst="rect">
            <a:avLst/>
          </a:prstGeom>
        </p:spPr>
      </p:pic>
      <p:pic>
        <p:nvPicPr>
          <p:cNvPr id="5" name="Picture 4" descr="TEACH ME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585" y="1506220"/>
            <a:ext cx="2637790" cy="4694555"/>
          </a:xfrm>
          <a:prstGeom prst="rect">
            <a:avLst/>
          </a:prstGeom>
        </p:spPr>
      </p:pic>
      <p:pic>
        <p:nvPicPr>
          <p:cNvPr id="7" name="Picture 6" descr="TEAC ME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325" y="1506220"/>
            <a:ext cx="2980055" cy="469519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ym typeface="+mn-ea"/>
              </a:rPr>
              <a:t>Implementation of  D.D.O Training for Financial Matters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How to maintain a stock register.</a:t>
            </a:r>
          </a:p>
          <a:p>
            <a:r>
              <a:rPr lang="en-US" sz="2400" dirty="0"/>
              <a:t>How to distribute items from stock to teachers and maintain records.</a:t>
            </a:r>
          </a:p>
          <a:p>
            <a:r>
              <a:rPr lang="en-US" sz="2400" dirty="0"/>
              <a:t> Numbering for furniture or any government equipment.</a:t>
            </a:r>
          </a:p>
          <a:p>
            <a:r>
              <a:rPr lang="en-US" sz="2400" dirty="0"/>
              <a:t>FO forms (</a:t>
            </a:r>
            <a:r>
              <a:rPr lang="en-US" sz="2400" dirty="0">
                <a:sym typeface="+mn-ea"/>
              </a:rPr>
              <a:t>1, </a:t>
            </a:r>
            <a:r>
              <a:rPr lang="en-US" sz="2400" dirty="0" smtClean="0">
                <a:sym typeface="+mn-ea"/>
              </a:rPr>
              <a:t>2</a:t>
            </a:r>
            <a:r>
              <a:rPr lang="en-US" sz="2400" dirty="0">
                <a:sym typeface="+mn-ea"/>
              </a:rPr>
              <a:t> </a:t>
            </a:r>
            <a:r>
              <a:rPr lang="en-US" sz="2400" dirty="0" smtClean="0">
                <a:sym typeface="+mn-ea"/>
              </a:rPr>
              <a:t>and 3</a:t>
            </a:r>
            <a:r>
              <a:rPr lang="en-US" sz="2400" dirty="0" smtClean="0">
                <a:sym typeface="+mn-ea"/>
              </a:rPr>
              <a:t>).</a:t>
            </a:r>
            <a:endParaRPr lang="en-US" sz="2400" dirty="0">
              <a:sym typeface="+mn-ea"/>
            </a:endParaRPr>
          </a:p>
          <a:p>
            <a:r>
              <a:rPr lang="en-US" sz="2400" dirty="0"/>
              <a:t>BCC forms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Creating and managing budget demands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995" y="215265"/>
            <a:ext cx="10168255" cy="1400810"/>
          </a:xfrm>
        </p:spPr>
        <p:txBody>
          <a:bodyPr/>
          <a:lstStyle/>
          <a:p>
            <a:r>
              <a:rPr lang="en-US" altLang="en-GB" sz="2800" b="1" dirty="0">
                <a:sym typeface="+mn-ea"/>
              </a:rPr>
              <a:t>Professional Development of Teachers/HM: Session by Mr Abbas Husain on Preparing Children for 2040 and Beyond </a:t>
            </a:r>
            <a:endParaRPr lang="en-US" sz="2800"/>
          </a:p>
        </p:txBody>
      </p:sp>
      <p:pic>
        <p:nvPicPr>
          <p:cNvPr id="4" name="Content Placeholder 3" descr="abbas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995" y="1616075"/>
            <a:ext cx="7056755" cy="4896485"/>
          </a:xfrm>
          <a:prstGeom prst="rect">
            <a:avLst/>
          </a:prstGeom>
        </p:spPr>
      </p:pic>
      <p:pic>
        <p:nvPicPr>
          <p:cNvPr id="5" name="Picture 4" descr="abbas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045" y="1616075"/>
            <a:ext cx="3849370" cy="489648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hatsApp Image 2024-01-02 at 12.31.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10" y="1539240"/>
            <a:ext cx="3685540" cy="4879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620" y="530860"/>
            <a:ext cx="10345420" cy="899160"/>
          </a:xfrm>
        </p:spPr>
        <p:txBody>
          <a:bodyPr/>
          <a:lstStyle/>
          <a:p>
            <a:pPr algn="l"/>
            <a:r>
              <a:rPr lang="en-US" altLang="en-GB" sz="2400" b="1" dirty="0"/>
              <a:t>Professional Development of Teachers/HM: Session by Syeda Umme Humaira on Lesson Planning Techniques and Academic Planner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535" y="1336675"/>
            <a:ext cx="9182735" cy="496125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ext Box 3"/>
          <p:cNvSpPr txBox="1"/>
          <p:nvPr/>
        </p:nvSpPr>
        <p:spPr>
          <a:xfrm>
            <a:off x="6687185" y="1539240"/>
            <a:ext cx="6028055" cy="37788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6" name="Picture 5" descr="WhatsApp Image 2024-01-02 at 12.30.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270" y="1539240"/>
            <a:ext cx="3556000" cy="4879975"/>
          </a:xfrm>
          <a:prstGeom prst="rect">
            <a:avLst/>
          </a:prstGeom>
        </p:spPr>
      </p:pic>
      <p:pic>
        <p:nvPicPr>
          <p:cNvPr id="7" name="Picture 6" descr="maam humer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595" y="1539240"/>
            <a:ext cx="3430905" cy="487934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 sz="2800" b="1" dirty="0">
                <a:sym typeface="+mn-ea"/>
              </a:rPr>
              <a:t>Professional Development of Teachers/HM: Session by Mr Tahir Javed from Patabata: Muslim School’s Teachers also Received Scholarships</a:t>
            </a:r>
            <a:endParaRPr lang="en-US" sz="2800" b="1"/>
          </a:p>
        </p:txBody>
      </p:sp>
      <p:pic>
        <p:nvPicPr>
          <p:cNvPr id="4" name="Content Placeholder 3" descr="patabata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5815" y="1958975"/>
            <a:ext cx="4026535" cy="4195445"/>
          </a:xfrm>
          <a:prstGeom prst="rect">
            <a:avLst/>
          </a:prstGeom>
        </p:spPr>
      </p:pic>
      <p:pic>
        <p:nvPicPr>
          <p:cNvPr id="5" name="Picture 4" descr="pata bat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95" y="1958975"/>
            <a:ext cx="6112510" cy="419608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160" y="569595"/>
            <a:ext cx="10480040" cy="1400810"/>
          </a:xfrm>
        </p:spPr>
        <p:txBody>
          <a:bodyPr/>
          <a:lstStyle/>
          <a:p>
            <a:pPr algn="l"/>
            <a:r>
              <a:rPr lang="en-US" altLang="en-GB" sz="3600" b="1" dirty="0">
                <a:sym typeface="+mn-ea"/>
              </a:rPr>
              <a:t>Professional Development of Teachers/HM:</a:t>
            </a:r>
            <a:endParaRPr lang="en-US" sz="3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310" y="1616710"/>
            <a:ext cx="10676890" cy="419544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Session by </a:t>
            </a:r>
            <a:r>
              <a:rPr lang="en-US" sz="2400" dirty="0" err="1"/>
              <a:t>Mr</a:t>
            </a:r>
            <a:r>
              <a:rPr lang="en-US" sz="2400" dirty="0"/>
              <a:t> Ibrahim on educational games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Online sessions by </a:t>
            </a:r>
            <a:r>
              <a:rPr lang="en-US" sz="2400" dirty="0" err="1"/>
              <a:t>Erum</a:t>
            </a:r>
            <a:r>
              <a:rPr lang="en-US" sz="2400" dirty="0"/>
              <a:t> </a:t>
            </a:r>
            <a:r>
              <a:rPr lang="en-US" sz="2400" dirty="0" err="1"/>
              <a:t>kamran</a:t>
            </a:r>
            <a:r>
              <a:rPr lang="en-US" sz="2400" dirty="0"/>
              <a:t> from Turning Point</a:t>
            </a:r>
          </a:p>
          <a:p>
            <a:endParaRPr lang="en-US" sz="2400" dirty="0"/>
          </a:p>
          <a:p>
            <a:r>
              <a:rPr lang="en-US" sz="2400" dirty="0"/>
              <a:t>Fearless Leadership Course from </a:t>
            </a:r>
            <a:r>
              <a:rPr lang="en-US" sz="2400" dirty="0" err="1"/>
              <a:t>tdc</a:t>
            </a:r>
            <a:r>
              <a:rPr lang="en-US" sz="2400" dirty="0"/>
              <a:t> and Noor-</a:t>
            </a:r>
            <a:r>
              <a:rPr lang="en-US" sz="2400" dirty="0" err="1"/>
              <a:t>ul</a:t>
            </a:r>
            <a:r>
              <a:rPr lang="en-US" sz="2400" dirty="0"/>
              <a:t>-Huda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Leadership course from </a:t>
            </a:r>
            <a:r>
              <a:rPr lang="en-US" sz="2400" dirty="0" err="1"/>
              <a:t>Mr</a:t>
            </a:r>
            <a:r>
              <a:rPr lang="en-US" sz="2400" dirty="0"/>
              <a:t> Abbas Husain (</a:t>
            </a:r>
            <a:r>
              <a:rPr lang="en-US" sz="2400" dirty="0" err="1"/>
              <a:t>tdc</a:t>
            </a:r>
            <a:r>
              <a:rPr lang="en-US" sz="2400" dirty="0"/>
              <a:t>) </a:t>
            </a:r>
          </a:p>
          <a:p>
            <a:endParaRPr lang="en-US" sz="2400" dirty="0"/>
          </a:p>
          <a:p>
            <a:r>
              <a:rPr lang="en-US" sz="2400" dirty="0"/>
              <a:t>Leadership course from </a:t>
            </a:r>
            <a:r>
              <a:rPr lang="en-US" sz="2400" dirty="0" err="1"/>
              <a:t>Sadika</a:t>
            </a:r>
            <a:r>
              <a:rPr lang="en-US" sz="2400" dirty="0"/>
              <a:t> </a:t>
            </a:r>
            <a:r>
              <a:rPr lang="en-US" sz="2400" dirty="0" err="1"/>
              <a:t>Kebbi</a:t>
            </a:r>
            <a:r>
              <a:rPr lang="en-US" sz="2400" dirty="0"/>
              <a:t> </a:t>
            </a:r>
            <a:r>
              <a:rPr lang="en-US" sz="2400" dirty="0" smtClean="0"/>
              <a:t>(Kun) etc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61</TotalTime>
  <Words>457</Words>
  <Application>Microsoft Office PowerPoint</Application>
  <PresentationFormat>Custom</PresentationFormat>
  <Paragraphs>82</Paragraphs>
  <Slides>23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Ion</vt:lpstr>
      <vt:lpstr>Achievements of Continue Professional Development (CPD) Implementation under STA-DEEP</vt:lpstr>
      <vt:lpstr> Outline</vt:lpstr>
      <vt:lpstr>Discussion with Cluster Head and School Heads, focusing on the Professional Development of Teachers and the Academic Year</vt:lpstr>
      <vt:lpstr>Meetings with Teachers</vt:lpstr>
      <vt:lpstr>Implementation of  D.D.O Training for Financial Matters</vt:lpstr>
      <vt:lpstr>Professional Development of Teachers/HM: Session by Mr Abbas Husain on Preparing Children for 2040 and Beyond </vt:lpstr>
      <vt:lpstr>Professional Development of Teachers/HM: Session by Syeda Umme Humaira on Lesson Planning Techniques and Academic Planner</vt:lpstr>
      <vt:lpstr>Professional Development of Teachers/HM: Session by Mr Tahir Javed from Patabata: Muslim School’s Teachers also Received Scholarships</vt:lpstr>
      <vt:lpstr>Professional Development of Teachers/HM:</vt:lpstr>
      <vt:lpstr>Academic Development</vt:lpstr>
      <vt:lpstr>1. Maintaining an Academic Planner</vt:lpstr>
      <vt:lpstr>2. Implementation of Lesson Planning Techniques</vt:lpstr>
      <vt:lpstr> 3. Portfolio of Teachers</vt:lpstr>
      <vt:lpstr>4. Zero Periods for communication Skills and Ethics</vt:lpstr>
      <vt:lpstr>5. Parent Teacher Meeting</vt:lpstr>
      <vt:lpstr>Acheivements of Muslim G.G.S.S No 1/ Town Level  : Increased Enrollment </vt:lpstr>
      <vt:lpstr>Stairs Library  (Before)</vt:lpstr>
      <vt:lpstr>Acheivements of Muslim G.G.S.S No 1: Stairs Library (After)</vt:lpstr>
      <vt:lpstr>Recognition of Stairs Library as ( Zeena Library) (Mahnama Atraf by Mahmood Sham)</vt:lpstr>
      <vt:lpstr>Book Reviews by Students</vt:lpstr>
      <vt:lpstr>Co-curricular Activities</vt:lpstr>
      <vt:lpstr>Healthy and Conducive Environment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Immersive technologies</dc:title>
  <dc:creator>Microsoft account</dc:creator>
  <cp:lastModifiedBy>Farzana Wahid</cp:lastModifiedBy>
  <cp:revision>305</cp:revision>
  <dcterms:created xsi:type="dcterms:W3CDTF">2021-12-07T06:40:00Z</dcterms:created>
  <dcterms:modified xsi:type="dcterms:W3CDTF">2024-01-07T15:41:42Z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791C0F1D74ED4BC6A9B99840F7690269_13</vt:lpwstr>
  </property>
  <property fmtid="{D5CDD505-2E9C-101B-9397-08002B2CF9AE}" pid="3" name="KSOProductBuildVer">
    <vt:lpwstr>1033-12.2.0.13359</vt:lpwstr>
  </property>
</Properties>
</file>