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5"/>
  </p:notesMasterIdLst>
  <p:sldIdLst>
    <p:sldId id="256" r:id="rId2"/>
    <p:sldId id="277" r:id="rId3"/>
    <p:sldId id="257" r:id="rId4"/>
    <p:sldId id="258" r:id="rId5"/>
    <p:sldId id="259" r:id="rId6"/>
    <p:sldId id="271" r:id="rId7"/>
    <p:sldId id="260" r:id="rId8"/>
    <p:sldId id="267" r:id="rId9"/>
    <p:sldId id="261" r:id="rId10"/>
    <p:sldId id="263" r:id="rId11"/>
    <p:sldId id="268" r:id="rId12"/>
    <p:sldId id="262" r:id="rId13"/>
    <p:sldId id="269" r:id="rId14"/>
    <p:sldId id="264" r:id="rId15"/>
    <p:sldId id="278" r:id="rId16"/>
    <p:sldId id="274" r:id="rId17"/>
    <p:sldId id="275" r:id="rId18"/>
    <p:sldId id="270" r:id="rId19"/>
    <p:sldId id="276" r:id="rId20"/>
    <p:sldId id="266" r:id="rId21"/>
    <p:sldId id="272" r:id="rId22"/>
    <p:sldId id="273" r:id="rId23"/>
    <p:sldId id="279"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602E0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912" autoAdjust="0"/>
    <p:restoredTop sz="94660"/>
  </p:normalViewPr>
  <p:slideViewPr>
    <p:cSldViewPr>
      <p:cViewPr>
        <p:scale>
          <a:sx n="50" d="100"/>
          <a:sy n="50" d="100"/>
        </p:scale>
        <p:origin x="-1902" y="-48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963C5E-BC26-4CFD-A564-53F1225CE30D}" type="datetimeFigureOut">
              <a:rPr lang="en-US" smtClean="0"/>
              <a:pPr/>
              <a:t>12/17/2023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CF2CD3-EC35-4842-8DBA-9A68F454162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81E18B85-11D1-4EB2-B9E1-D9E32C11B6AE}" type="datetimeFigureOut">
              <a:rPr lang="en-US" smtClean="0"/>
              <a:pPr/>
              <a:t>12/17/2023</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603BE49B-4904-42F8-AEE0-51A6E6849BB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dissolve/>
    <p:sndAc>
      <p:stSnd>
        <p:snd r:embed="rId1" name="click.wav" builtIn="1"/>
      </p:stSnd>
    </p:sndAc>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1E18B85-11D1-4EB2-B9E1-D9E32C11B6AE}" type="datetimeFigureOut">
              <a:rPr lang="en-US" smtClean="0"/>
              <a:pPr/>
              <a:t>12/17/2023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03BE49B-4904-42F8-AEE0-51A6E6849BBE}" type="slidenum">
              <a:rPr lang="en-US" smtClean="0"/>
              <a:pPr/>
              <a:t>‹#›</a:t>
            </a:fld>
            <a:endParaRPr lang="en-US"/>
          </a:p>
        </p:txBody>
      </p:sp>
    </p:spTree>
  </p:cSld>
  <p:clrMapOvr>
    <a:masterClrMapping/>
  </p:clrMapOvr>
  <p:transition>
    <p:dissolve/>
    <p:sndAc>
      <p:stSnd>
        <p:snd r:embed="rId1" name="click.wav" builtIn="1"/>
      </p:stSnd>
    </p:sndAc>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81E18B85-11D1-4EB2-B9E1-D9E32C11B6AE}" type="datetimeFigureOut">
              <a:rPr lang="en-US" smtClean="0"/>
              <a:pPr/>
              <a:t>12/17/2023</a:t>
            </a:fld>
            <a:endParaRPr lang="en-US"/>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603BE49B-4904-42F8-AEE0-51A6E6849BBE}" type="slidenum">
              <a:rPr lang="en-US" smtClean="0"/>
              <a:pPr/>
              <a:t>‹#›</a:t>
            </a:fld>
            <a:endParaRPr lang="en-US"/>
          </a:p>
        </p:txBody>
      </p:sp>
    </p:spTree>
  </p:cSld>
  <p:clrMapOvr>
    <a:masterClrMapping/>
  </p:clrMapOvr>
  <p:transition>
    <p:dissolve/>
    <p:sndAc>
      <p:stSnd>
        <p:snd r:embed="rId1" name="click.wav" builtIn="1"/>
      </p:stSnd>
    </p:sndAc>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1E18B85-11D1-4EB2-B9E1-D9E32C11B6AE}" type="datetimeFigureOut">
              <a:rPr lang="en-US" smtClean="0"/>
              <a:pPr/>
              <a:t>12/17/2023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03BE49B-4904-42F8-AEE0-51A6E6849BBE}" type="slidenum">
              <a:rPr lang="en-US" smtClean="0"/>
              <a:pPr/>
              <a:t>‹#›</a:t>
            </a:fld>
            <a:endParaRPr lang="en-US"/>
          </a:p>
        </p:txBody>
      </p:sp>
    </p:spTree>
  </p:cSld>
  <p:clrMapOvr>
    <a:masterClrMapping/>
  </p:clrMapOvr>
  <p:transition>
    <p:dissolve/>
    <p:sndAc>
      <p:stSnd>
        <p:snd r:embed="rId1" name="click.wav" builtIn="1"/>
      </p:stSnd>
    </p:sndAc>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81E18B85-11D1-4EB2-B9E1-D9E32C11B6AE}" type="datetimeFigureOut">
              <a:rPr lang="en-US" smtClean="0"/>
              <a:pPr/>
              <a:t>12/17/2023</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extLst/>
          </a:lstStyle>
          <a:p>
            <a:fld id="{603BE49B-4904-42F8-AEE0-51A6E6849BB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dissolve/>
    <p:sndAc>
      <p:stSnd>
        <p:snd r:embed="rId1" name="click.wav" builtIn="1"/>
      </p:stSnd>
    </p:sndAc>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81E18B85-11D1-4EB2-B9E1-D9E32C11B6AE}" type="datetimeFigureOut">
              <a:rPr lang="en-US" smtClean="0"/>
              <a:pPr/>
              <a:t>12/17/2023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03BE49B-4904-42F8-AEE0-51A6E6849BBE}" type="slidenum">
              <a:rPr lang="en-US" smtClean="0"/>
              <a:pPr/>
              <a:t>‹#›</a:t>
            </a:fld>
            <a:endParaRPr lang="en-US"/>
          </a:p>
        </p:txBody>
      </p:sp>
    </p:spTree>
  </p:cSld>
  <p:clrMapOvr>
    <a:masterClrMapping/>
  </p:clrMapOvr>
  <p:transition>
    <p:dissolve/>
    <p:sndAc>
      <p:stSnd>
        <p:snd r:embed="rId1" name="click.wav" builtIn="1"/>
      </p:stSnd>
    </p:sndAc>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81E18B85-11D1-4EB2-B9E1-D9E32C11B6AE}" type="datetimeFigureOut">
              <a:rPr lang="en-US" smtClean="0"/>
              <a:pPr/>
              <a:t>12/17/2023</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603BE49B-4904-42F8-AEE0-51A6E6849BBE}" type="slidenum">
              <a:rPr lang="en-US" smtClean="0"/>
              <a:pPr/>
              <a:t>‹#›</a:t>
            </a:fld>
            <a:endParaRPr lang="en-US"/>
          </a:p>
        </p:txBody>
      </p:sp>
    </p:spTree>
  </p:cSld>
  <p:clrMapOvr>
    <a:masterClrMapping/>
  </p:clrMapOvr>
  <p:transition>
    <p:dissolve/>
    <p:sndAc>
      <p:stSnd>
        <p:snd r:embed="rId1" name="click.wav" builtIn="1"/>
      </p:stSnd>
    </p:sndAc>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81E18B85-11D1-4EB2-B9E1-D9E32C11B6AE}" type="datetimeFigureOut">
              <a:rPr lang="en-US" smtClean="0"/>
              <a:pPr/>
              <a:t>12/17/2023</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603BE49B-4904-42F8-AEE0-51A6E6849BBE}" type="slidenum">
              <a:rPr lang="en-US" smtClean="0"/>
              <a:pPr/>
              <a:t>‹#›</a:t>
            </a:fld>
            <a:endParaRPr lang="en-US"/>
          </a:p>
        </p:txBody>
      </p:sp>
    </p:spTree>
  </p:cSld>
  <p:clrMapOvr>
    <a:masterClrMapping/>
  </p:clrMapOvr>
  <p:transition>
    <p:dissolve/>
    <p:sndAc>
      <p:stSnd>
        <p:snd r:embed="rId1" name="click.wav" builtIn="1"/>
      </p:stSnd>
    </p:sndAc>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81E18B85-11D1-4EB2-B9E1-D9E32C11B6AE}" type="datetimeFigureOut">
              <a:rPr lang="en-US" smtClean="0"/>
              <a:pPr/>
              <a:t>12/17/2023</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extLst/>
          </a:lstStyle>
          <a:p>
            <a:fld id="{603BE49B-4904-42F8-AEE0-51A6E6849BBE}" type="slidenum">
              <a:rPr lang="en-US" smtClean="0"/>
              <a:pPr/>
              <a:t>‹#›</a:t>
            </a:fld>
            <a:endParaRPr lang="en-US"/>
          </a:p>
        </p:txBody>
      </p:sp>
    </p:spTree>
  </p:cSld>
  <p:clrMapOvr>
    <a:masterClrMapping/>
  </p:clrMapOvr>
  <p:transition>
    <p:dissolve/>
    <p:sndAc>
      <p:stSnd>
        <p:snd r:embed="rId1" name="click.wav" builtIn="1"/>
      </p:stSnd>
    </p:sndAc>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81E18B85-11D1-4EB2-B9E1-D9E32C11B6AE}" type="datetimeFigureOut">
              <a:rPr lang="en-US" smtClean="0"/>
              <a:pPr/>
              <a:t>12/17/2023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03BE49B-4904-42F8-AEE0-51A6E6849BBE}" type="slidenum">
              <a:rPr lang="en-US" smtClean="0"/>
              <a:pPr/>
              <a:t>‹#›</a:t>
            </a:fld>
            <a:endParaRPr lang="en-US"/>
          </a:p>
        </p:txBody>
      </p:sp>
    </p:spTree>
  </p:cSld>
  <p:clrMapOvr>
    <a:masterClrMapping/>
  </p:clrMapOvr>
  <p:transition>
    <p:dissolve/>
    <p:sndAc>
      <p:stSnd>
        <p:snd r:embed="rId1" name="click.wav" builtIn="1"/>
      </p:stSnd>
    </p:sndAc>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81E18B85-11D1-4EB2-B9E1-D9E32C11B6AE}" type="datetimeFigureOut">
              <a:rPr lang="en-US" smtClean="0"/>
              <a:pPr/>
              <a:t>12/17/2023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603BE49B-4904-42F8-AEE0-51A6E6849BBE}" type="slidenum">
              <a:rPr lang="en-US" smtClean="0"/>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transition>
    <p:dissolve/>
    <p:sndAc>
      <p:stSnd>
        <p:snd r:embed="rId1" name="click.wav" builtIn="1"/>
      </p:stSnd>
    </p:sndAc>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4">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81E18B85-11D1-4EB2-B9E1-D9E32C11B6AE}" type="datetimeFigureOut">
              <a:rPr lang="en-US" smtClean="0"/>
              <a:pPr/>
              <a:t>12/17/2023</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603BE49B-4904-42F8-AEE0-51A6E6849BB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dissolve/>
    <p:sndAc>
      <p:stSnd>
        <p:snd r:embed="rId13" name="click.wav" builtIn="1"/>
      </p:stSnd>
    </p:sndAc>
  </p:transition>
  <p:timing>
    <p:tnLst>
      <p:par>
        <p:cTn id="1" dur="indefinite" restart="never" nodeType="tmRoot"/>
      </p:par>
    </p:tnLst>
  </p:timing>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video" Target="file:///C:\Users\Mobile%20Computer\Downloads\WhatsApp%20Video%202023-12-17%20at%208.13.50%20PM.mp4"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video" Target="file:///C:\Users\Mobile%20Computer\Downloads\WhatsApp%20Video%202023-12-17%20at%204.36.08%20PM.mp4" TargetMode="External"/><Relationship Id="rId7" Type="http://schemas.openxmlformats.org/officeDocument/2006/relationships/audio" Target="../media/audio1.wav"/><Relationship Id="rId12" Type="http://schemas.openxmlformats.org/officeDocument/2006/relationships/image" Target="../media/image20.jpeg"/><Relationship Id="rId2" Type="http://schemas.openxmlformats.org/officeDocument/2006/relationships/video" Target="file:///C:\Users\Mobile%20Computer\Downloads\WhatsApp%20Video%202023-12-17%20at%204.32.36%20PM.mp4" TargetMode="External"/><Relationship Id="rId1" Type="http://schemas.openxmlformats.org/officeDocument/2006/relationships/video" Target="file:///C:\Users\Mobile%20Computer\Downloads\WhatsApp%20Video%202023-12-16%20at%2011.03.10%20PM.mp4" TargetMode="External"/><Relationship Id="rId6" Type="http://schemas.openxmlformats.org/officeDocument/2006/relationships/slideLayout" Target="../slideLayouts/slideLayout1.xml"/><Relationship Id="rId11" Type="http://schemas.openxmlformats.org/officeDocument/2006/relationships/image" Target="../media/image19.png"/><Relationship Id="rId5" Type="http://schemas.openxmlformats.org/officeDocument/2006/relationships/video" Target="file:///C:\Users\Mobile%20Computer\Downloads\WhatsApp%20Video%202023-12-17%20at%2012.46.50%20AM.mp4" TargetMode="External"/><Relationship Id="rId10" Type="http://schemas.openxmlformats.org/officeDocument/2006/relationships/image" Target="../media/image18.png"/><Relationship Id="rId4" Type="http://schemas.openxmlformats.org/officeDocument/2006/relationships/video" Target="file:///C:\Users\Mobile%20Computer\Downloads\WhatsApp%20Video%202023-12-17%20at%204.22.17%20PM.mp4" TargetMode="External"/><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C:\Users\Mobile%20Computer\Downloads\WhatsApp%20Video%202023-12-16%20at%208.44.27%20PM.mp4" TargetMode="External"/><Relationship Id="rId1" Type="http://schemas.openxmlformats.org/officeDocument/2006/relationships/video" Target="file:///C:\Users\Mobile%20Computer\Downloads\WhatsApp%20Video%202023-12-17%20at%207.14.32%20AM.mp4" TargetMode="Externa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00364" y="0"/>
            <a:ext cx="5486384" cy="928694"/>
          </a:xfrm>
        </p:spPr>
        <p:txBody>
          <a:bodyPr/>
          <a:lstStyle/>
          <a:p>
            <a:pPr algn="ctr"/>
            <a:r>
              <a:rPr lang="en-US" sz="5400" i="1" u="sng" dirty="0" smtClean="0">
                <a:latin typeface="Arial Rounded MT Bold" pitchFamily="34" charset="0"/>
              </a:rPr>
              <a:t>Cpd model</a:t>
            </a:r>
            <a:r>
              <a:rPr lang="en-US" sz="7200" b="1" i="1" u="sng" dirty="0" smtClean="0">
                <a:latin typeface="Arial Rounded MT Bold" pitchFamily="34" charset="0"/>
              </a:rPr>
              <a:t> </a:t>
            </a:r>
            <a:endParaRPr lang="en-US" sz="7200" b="1" i="1" u="sng" dirty="0">
              <a:latin typeface="Arial Rounded MT Bold" pitchFamily="34" charset="0"/>
            </a:endParaRPr>
          </a:p>
        </p:txBody>
      </p:sp>
      <p:sp>
        <p:nvSpPr>
          <p:cNvPr id="3" name="Subtitle 2"/>
          <p:cNvSpPr>
            <a:spLocks noGrp="1"/>
          </p:cNvSpPr>
          <p:nvPr>
            <p:ph type="subTitle" idx="1"/>
          </p:nvPr>
        </p:nvSpPr>
        <p:spPr>
          <a:xfrm>
            <a:off x="2714580" y="500042"/>
            <a:ext cx="6429420" cy="6072206"/>
          </a:xfrm>
          <a:noFill/>
        </p:spPr>
        <p:txBody>
          <a:bodyPr>
            <a:noAutofit/>
          </a:bodyPr>
          <a:lstStyle/>
          <a:p>
            <a:pPr marL="514350" indent="-514350" algn="l">
              <a:buFont typeface="+mj-lt"/>
              <a:buAutoNum type="arabicPeriod"/>
            </a:pPr>
            <a:endParaRPr lang="en-US" sz="2800" b="1" dirty="0" smtClean="0">
              <a:solidFill>
                <a:schemeClr val="bg1"/>
              </a:solidFill>
              <a:latin typeface="Arabic Typesetting" pitchFamily="66" charset="-78"/>
              <a:cs typeface="Arabic Typesetting" pitchFamily="66" charset="-78"/>
            </a:endParaRPr>
          </a:p>
          <a:p>
            <a:pPr marL="514350" indent="-514350" algn="ctr"/>
            <a:r>
              <a:rPr lang="en-US" sz="4800" b="1" dirty="0" smtClean="0">
                <a:solidFill>
                  <a:schemeClr val="bg1"/>
                </a:solidFill>
                <a:latin typeface="Arabic Typesetting" pitchFamily="66" charset="-78"/>
                <a:cs typeface="Arabic Typesetting" pitchFamily="66" charset="-78"/>
              </a:rPr>
              <a:t>Presenters : Mathematics group From </a:t>
            </a:r>
            <a:r>
              <a:rPr lang="en-US" sz="4800" b="1" dirty="0" err="1" smtClean="0">
                <a:solidFill>
                  <a:schemeClr val="bg1"/>
                </a:solidFill>
                <a:latin typeface="Arabic Typesetting" pitchFamily="66" charset="-78"/>
                <a:cs typeface="Arabic Typesetting" pitchFamily="66" charset="-78"/>
              </a:rPr>
              <a:t>Naz</a:t>
            </a:r>
            <a:r>
              <a:rPr lang="en-US" sz="4800" b="1" dirty="0" smtClean="0">
                <a:solidFill>
                  <a:schemeClr val="bg1"/>
                </a:solidFill>
                <a:latin typeface="Arabic Typesetting" pitchFamily="66" charset="-78"/>
                <a:cs typeface="Arabic Typesetting" pitchFamily="66" charset="-78"/>
              </a:rPr>
              <a:t> Cluster Hub School Khairpur Mirs’</a:t>
            </a:r>
          </a:p>
          <a:p>
            <a:pPr marL="514350" indent="-514350" algn="ctr"/>
            <a:endParaRPr lang="en-US" sz="4800" b="1" dirty="0" smtClean="0">
              <a:solidFill>
                <a:schemeClr val="bg1"/>
              </a:solidFill>
              <a:latin typeface="Arabic Typesetting" pitchFamily="66" charset="-78"/>
              <a:cs typeface="Arabic Typesetting" pitchFamily="66" charset="-78"/>
            </a:endParaRPr>
          </a:p>
          <a:p>
            <a:pPr marL="514350" indent="-514350" algn="ctr"/>
            <a:endParaRPr lang="en-US" sz="4800" b="1" dirty="0" smtClean="0">
              <a:solidFill>
                <a:schemeClr val="bg1"/>
              </a:solidFill>
              <a:latin typeface="Arabic Typesetting" pitchFamily="66" charset="-78"/>
              <a:cs typeface="Arabic Typesetting" pitchFamily="66" charset="-78"/>
            </a:endParaRPr>
          </a:p>
          <a:p>
            <a:pPr marL="514350" indent="-514350" algn="l"/>
            <a:endParaRPr lang="en-US" sz="2800" b="1" dirty="0" smtClean="0">
              <a:solidFill>
                <a:schemeClr val="bg1"/>
              </a:solidFill>
              <a:latin typeface="Arabic Typesetting" pitchFamily="66" charset="-78"/>
              <a:cs typeface="Arabic Typesetting" pitchFamily="66" charset="-78"/>
            </a:endParaRPr>
          </a:p>
          <a:p>
            <a:pPr marL="514350" indent="-514350" algn="l">
              <a:buFont typeface="+mj-lt"/>
              <a:buAutoNum type="arabicPeriod"/>
            </a:pPr>
            <a:endParaRPr lang="en-US" sz="2800" b="1" dirty="0" smtClean="0">
              <a:solidFill>
                <a:schemeClr val="bg1"/>
              </a:solidFill>
              <a:latin typeface="Arabic Typesetting" pitchFamily="66" charset="-78"/>
              <a:cs typeface="Arabic Typesetting" pitchFamily="66" charset="-78"/>
            </a:endParaRPr>
          </a:p>
          <a:p>
            <a:pPr marL="514350" indent="-514350" algn="l">
              <a:buFont typeface="+mj-lt"/>
              <a:buAutoNum type="arabicPeriod"/>
            </a:pPr>
            <a:endParaRPr lang="en-US" sz="2800" b="1" dirty="0">
              <a:solidFill>
                <a:schemeClr val="bg1"/>
              </a:solidFill>
              <a:latin typeface="Arabic Typesetting" pitchFamily="66" charset="-78"/>
              <a:cs typeface="Arabic Typesetting" pitchFamily="66" charset="-78"/>
            </a:endParaRPr>
          </a:p>
        </p:txBody>
      </p:sp>
      <p:sp>
        <p:nvSpPr>
          <p:cNvPr id="4" name="Subtitle 2"/>
          <p:cNvSpPr txBox="1">
            <a:spLocks/>
          </p:cNvSpPr>
          <p:nvPr/>
        </p:nvSpPr>
        <p:spPr>
          <a:xfrm>
            <a:off x="2428860" y="928670"/>
            <a:ext cx="6429388" cy="6143644"/>
          </a:xfrm>
          <a:prstGeom prst="rect">
            <a:avLst/>
          </a:prstGeom>
          <a:noFill/>
        </p:spPr>
        <p:txBody>
          <a:bodyPr vert="horz" lIns="45720" tIns="0" rIns="45720" bIns="0">
            <a:noAutofit/>
          </a:bodyPr>
          <a:lstStyle/>
          <a:p>
            <a:pPr marL="514350" marR="0" lvl="0" indent="-514350" algn="l" defTabSz="914400" rtl="0" eaLnBrk="1" fontAlgn="auto" latinLnBrk="0" hangingPunct="1">
              <a:lnSpc>
                <a:spcPct val="100000"/>
              </a:lnSpc>
              <a:spcBef>
                <a:spcPts val="600"/>
              </a:spcBef>
              <a:spcAft>
                <a:spcPts val="0"/>
              </a:spcAft>
              <a:buClr>
                <a:schemeClr val="tx2"/>
              </a:buClr>
              <a:buSzPct val="73000"/>
              <a:buFont typeface="+mj-lt"/>
              <a:buAutoNum type="arabicPeriod"/>
              <a:tabLst/>
              <a:defRPr/>
            </a:pPr>
            <a:endParaRPr kumimoji="0" lang="en-US" sz="2800" b="1" i="0" u="none" strike="noStrike" kern="1200" cap="none" spc="0" normalizeH="0" baseline="0" noProof="0" dirty="0" smtClean="0">
              <a:ln>
                <a:noFill/>
              </a:ln>
              <a:solidFill>
                <a:schemeClr val="bg1"/>
              </a:solidFill>
              <a:effectLst/>
              <a:uLnTx/>
              <a:uFillTx/>
              <a:latin typeface="Arabic Typesetting" pitchFamily="66" charset="-78"/>
              <a:ea typeface="+mn-ea"/>
              <a:cs typeface="Arabic Typesetting" pitchFamily="66" charset="-78"/>
            </a:endParaRPr>
          </a:p>
          <a:p>
            <a:pPr marL="514350" marR="0" lvl="0" indent="-514350" algn="l" defTabSz="914400" rtl="0" eaLnBrk="1" fontAlgn="auto" latinLnBrk="0" hangingPunct="1">
              <a:lnSpc>
                <a:spcPct val="100000"/>
              </a:lnSpc>
              <a:spcBef>
                <a:spcPts val="600"/>
              </a:spcBef>
              <a:spcAft>
                <a:spcPts val="0"/>
              </a:spcAft>
              <a:buClr>
                <a:schemeClr val="tx2"/>
              </a:buClr>
              <a:buSzPct val="73000"/>
              <a:buFont typeface="+mj-lt"/>
              <a:buAutoNum type="arabicPeriod"/>
              <a:tabLst/>
              <a:defRPr/>
            </a:pPr>
            <a:endParaRPr kumimoji="0" lang="en-US" sz="2800" b="1" i="0" u="none" strike="noStrike" kern="1200" cap="none" spc="0" normalizeH="0" baseline="0" noProof="0" dirty="0" smtClean="0">
              <a:ln>
                <a:noFill/>
              </a:ln>
              <a:solidFill>
                <a:schemeClr val="bg1"/>
              </a:solidFill>
              <a:effectLst/>
              <a:uLnTx/>
              <a:uFillTx/>
              <a:latin typeface="Arabic Typesetting" pitchFamily="66" charset="-78"/>
              <a:ea typeface="+mn-ea"/>
              <a:cs typeface="Arabic Typesetting" pitchFamily="66" charset="-78"/>
            </a:endParaRPr>
          </a:p>
          <a:p>
            <a:pPr marL="514350" marR="0" lvl="0" indent="-514350" algn="l" defTabSz="914400" rtl="0" eaLnBrk="1" fontAlgn="auto" latinLnBrk="0" hangingPunct="1">
              <a:lnSpc>
                <a:spcPct val="100000"/>
              </a:lnSpc>
              <a:spcBef>
                <a:spcPts val="600"/>
              </a:spcBef>
              <a:spcAft>
                <a:spcPts val="0"/>
              </a:spcAft>
              <a:buClr>
                <a:schemeClr val="tx2"/>
              </a:buClr>
              <a:buSzPct val="73000"/>
              <a:buFont typeface="+mj-lt"/>
              <a:buAutoNum type="arabicPeriod"/>
              <a:tabLst/>
              <a:defRPr/>
            </a:pPr>
            <a:endParaRPr kumimoji="0" lang="en-US" sz="2800" b="1" i="0" u="none" strike="noStrike" kern="1200" cap="none" spc="0" normalizeH="0" baseline="0" noProof="0" dirty="0" smtClean="0">
              <a:ln>
                <a:noFill/>
              </a:ln>
              <a:solidFill>
                <a:schemeClr val="bg1"/>
              </a:solidFill>
              <a:effectLst/>
              <a:uLnTx/>
              <a:uFillTx/>
              <a:latin typeface="Arabic Typesetting" pitchFamily="66" charset="-78"/>
              <a:ea typeface="+mn-ea"/>
              <a:cs typeface="Arabic Typesetting" pitchFamily="66" charset="-78"/>
            </a:endParaRPr>
          </a:p>
          <a:p>
            <a:pPr marL="514350" marR="0" lvl="0" indent="-514350" algn="l" defTabSz="914400" rtl="0" eaLnBrk="1" fontAlgn="auto" latinLnBrk="0" hangingPunct="1">
              <a:lnSpc>
                <a:spcPct val="100000"/>
              </a:lnSpc>
              <a:spcBef>
                <a:spcPts val="600"/>
              </a:spcBef>
              <a:spcAft>
                <a:spcPts val="0"/>
              </a:spcAft>
              <a:buClr>
                <a:schemeClr val="tx2"/>
              </a:buClr>
              <a:buSzPct val="73000"/>
              <a:buFont typeface="Wingdings 2"/>
              <a:buNone/>
              <a:tabLst/>
              <a:defRPr/>
            </a:pPr>
            <a:endParaRPr kumimoji="0" lang="en-US" sz="2800" b="1" i="0" u="none" strike="noStrike" kern="1200" cap="none" spc="0" normalizeH="0" baseline="0" noProof="0" dirty="0" smtClean="0">
              <a:ln>
                <a:noFill/>
              </a:ln>
              <a:solidFill>
                <a:schemeClr val="bg1"/>
              </a:solidFill>
              <a:effectLst/>
              <a:uLnTx/>
              <a:uFillTx/>
              <a:latin typeface="Arabic Typesetting" pitchFamily="66" charset="-78"/>
              <a:ea typeface="+mn-ea"/>
              <a:cs typeface="Arabic Typesetting" pitchFamily="66" charset="-78"/>
            </a:endParaRPr>
          </a:p>
          <a:p>
            <a:pPr marL="514350" marR="0" lvl="0" indent="-514350" algn="l" defTabSz="914400" rtl="0" eaLnBrk="1" fontAlgn="auto" latinLnBrk="0" hangingPunct="1">
              <a:lnSpc>
                <a:spcPct val="100000"/>
              </a:lnSpc>
              <a:spcBef>
                <a:spcPts val="600"/>
              </a:spcBef>
              <a:spcAft>
                <a:spcPts val="0"/>
              </a:spcAft>
              <a:buClr>
                <a:schemeClr val="tx2"/>
              </a:buClr>
              <a:buSzPct val="73000"/>
              <a:buFont typeface="+mj-lt"/>
              <a:buAutoNum type="arabicPeriod"/>
              <a:tabLst/>
              <a:defRPr/>
            </a:pPr>
            <a:endParaRPr kumimoji="0" lang="en-US" sz="2800" b="1" i="0" u="none" strike="noStrike" kern="1200" cap="none" spc="0" normalizeH="0" baseline="0" noProof="0" dirty="0" smtClean="0">
              <a:ln>
                <a:noFill/>
              </a:ln>
              <a:solidFill>
                <a:schemeClr val="bg1"/>
              </a:solidFill>
              <a:effectLst/>
              <a:uLnTx/>
              <a:uFillTx/>
              <a:latin typeface="Arabic Typesetting" pitchFamily="66" charset="-78"/>
              <a:ea typeface="+mn-ea"/>
              <a:cs typeface="Arabic Typesetting" pitchFamily="66" charset="-78"/>
            </a:endParaRPr>
          </a:p>
          <a:p>
            <a:pPr marL="514350" marR="0" lvl="0" indent="-514350" algn="l" defTabSz="914400" rtl="0" eaLnBrk="1" fontAlgn="auto" latinLnBrk="0" hangingPunct="1">
              <a:lnSpc>
                <a:spcPct val="100000"/>
              </a:lnSpc>
              <a:spcBef>
                <a:spcPts val="600"/>
              </a:spcBef>
              <a:spcAft>
                <a:spcPts val="0"/>
              </a:spcAft>
              <a:buClr>
                <a:schemeClr val="tx2"/>
              </a:buClr>
              <a:buSzPct val="73000"/>
              <a:buFont typeface="+mj-lt"/>
              <a:buAutoNum type="arabicPeriod"/>
              <a:tabLst/>
              <a:defRPr/>
            </a:pPr>
            <a:endParaRPr kumimoji="0" lang="en-US" sz="2800" b="1" i="0" u="none" strike="noStrike" kern="1200" cap="none" spc="0" normalizeH="0" baseline="0" noProof="0" dirty="0">
              <a:ln>
                <a:noFill/>
              </a:ln>
              <a:solidFill>
                <a:schemeClr val="bg1"/>
              </a:solidFill>
              <a:effectLst/>
              <a:uLnTx/>
              <a:uFillTx/>
              <a:latin typeface="Arabic Typesetting" pitchFamily="66" charset="-78"/>
              <a:ea typeface="+mn-ea"/>
              <a:cs typeface="Arabic Typesetting" pitchFamily="66" charset="-78"/>
            </a:endParaRPr>
          </a:p>
        </p:txBody>
      </p:sp>
      <p:pic>
        <p:nvPicPr>
          <p:cNvPr id="5" name="Picture 2"/>
          <p:cNvPicPr>
            <a:picLocks noChangeAspect="1" noChangeArrowheads="1"/>
          </p:cNvPicPr>
          <p:nvPr/>
        </p:nvPicPr>
        <p:blipFill>
          <a:blip r:embed="rId3"/>
          <a:srcRect/>
          <a:stretch>
            <a:fillRect/>
          </a:stretch>
        </p:blipFill>
        <p:spPr bwMode="auto">
          <a:xfrm>
            <a:off x="2857488" y="3071810"/>
            <a:ext cx="6143668" cy="3571900"/>
          </a:xfrm>
          <a:prstGeom prst="rect">
            <a:avLst/>
          </a:prstGeom>
          <a:noFill/>
          <a:ln w="9525">
            <a:noFill/>
            <a:miter lim="800000"/>
            <a:headEnd/>
            <a:tailEnd/>
          </a:ln>
          <a:effectLst/>
        </p:spPr>
      </p:pic>
    </p:spTree>
  </p:cSld>
  <p:clrMapOvr>
    <a:masterClrMapping/>
  </p:clrMapOvr>
  <p:transition>
    <p:dissolve/>
    <p:sndAc>
      <p:stSnd>
        <p:snd r:embed="rId2" name="click.wav" builtIn="1"/>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8992" y="-71462"/>
            <a:ext cx="5105400" cy="829824"/>
          </a:xfrm>
        </p:spPr>
        <p:txBody>
          <a:bodyPr>
            <a:normAutofit/>
          </a:bodyPr>
          <a:lstStyle/>
          <a:p>
            <a:pPr algn="l"/>
            <a:r>
              <a:rPr lang="en-US" sz="3900" b="1" i="1" u="sng" dirty="0" smtClean="0">
                <a:latin typeface="Arial Rounded MT Bold" pitchFamily="34" charset="0"/>
              </a:rPr>
              <a:t>Challenges</a:t>
            </a:r>
          </a:p>
        </p:txBody>
      </p:sp>
      <p:sp>
        <p:nvSpPr>
          <p:cNvPr id="3" name="Subtitle 2"/>
          <p:cNvSpPr>
            <a:spLocks noGrp="1"/>
          </p:cNvSpPr>
          <p:nvPr>
            <p:ph type="subTitle" idx="1"/>
          </p:nvPr>
        </p:nvSpPr>
        <p:spPr>
          <a:xfrm>
            <a:off x="2928926" y="785794"/>
            <a:ext cx="5857916" cy="5929354"/>
          </a:xfrm>
        </p:spPr>
        <p:txBody>
          <a:bodyPr>
            <a:normAutofit fontScale="92500" lnSpcReduction="10000"/>
          </a:bodyPr>
          <a:lstStyle/>
          <a:p>
            <a:pPr algn="l">
              <a:lnSpc>
                <a:spcPct val="150000"/>
              </a:lnSpc>
              <a:buClr>
                <a:schemeClr val="bg1"/>
              </a:buClr>
              <a:buFont typeface="Wingdings" pitchFamily="2" charset="2"/>
              <a:buChar char="Ø"/>
            </a:pPr>
            <a:r>
              <a:rPr lang="en-US" sz="2400" dirty="0" smtClean="0"/>
              <a:t> The SCs and GTs are involved in CPD model, have disturbance in their own teachings activities which is directly effect on syllabus content.</a:t>
            </a:r>
          </a:p>
          <a:p>
            <a:pPr algn="l">
              <a:lnSpc>
                <a:spcPct val="150000"/>
              </a:lnSpc>
              <a:buClr>
                <a:schemeClr val="bg1"/>
              </a:buClr>
              <a:buFont typeface="Wingdings" pitchFamily="2" charset="2"/>
              <a:buChar char="Ø"/>
            </a:pPr>
            <a:r>
              <a:rPr lang="en-US" sz="2400" dirty="0" smtClean="0"/>
              <a:t>Lack of clearance of CBLC Observational activities and tools.(either it would be  on session content based or class running content based)</a:t>
            </a:r>
          </a:p>
          <a:p>
            <a:pPr algn="l">
              <a:lnSpc>
                <a:spcPct val="150000"/>
              </a:lnSpc>
              <a:buClr>
                <a:schemeClr val="bg1"/>
              </a:buClr>
              <a:buFont typeface="Wingdings" pitchFamily="2" charset="2"/>
              <a:buChar char="Ø"/>
            </a:pPr>
            <a:r>
              <a:rPr lang="en-US" sz="2400" dirty="0" smtClean="0"/>
              <a:t> SCs &amp; GTs Performing all duties and responsibilities Without any mobility allowances since a year.</a:t>
            </a:r>
          </a:p>
          <a:p>
            <a:pPr algn="l">
              <a:lnSpc>
                <a:spcPct val="150000"/>
              </a:lnSpc>
              <a:buClr>
                <a:schemeClr val="bg1"/>
              </a:buClr>
              <a:buFont typeface="Wingdings" pitchFamily="2" charset="2"/>
              <a:buChar char="Ø"/>
            </a:pPr>
            <a:r>
              <a:rPr lang="en-US" sz="2400" dirty="0" smtClean="0"/>
              <a:t>Lack of facilitating materials for </a:t>
            </a:r>
            <a:r>
              <a:rPr lang="en-US" sz="2400" smtClean="0"/>
              <a:t>sessions .</a:t>
            </a:r>
            <a:endParaRPr lang="en-US" sz="2400" dirty="0" smtClean="0"/>
          </a:p>
          <a:p>
            <a:pPr algn="l">
              <a:buClr>
                <a:schemeClr val="bg1"/>
              </a:buClr>
              <a:buFont typeface="Wingdings" pitchFamily="2" charset="2"/>
              <a:buChar char="Ø"/>
            </a:pPr>
            <a:endParaRPr lang="en-US" sz="2400" dirty="0" smtClean="0"/>
          </a:p>
          <a:p>
            <a:pPr algn="l">
              <a:buClr>
                <a:schemeClr val="bg1"/>
              </a:buClr>
              <a:buFont typeface="Wingdings" pitchFamily="2" charset="2"/>
              <a:buChar char="Ø"/>
            </a:pPr>
            <a:endParaRPr lang="en-US" sz="2400" dirty="0"/>
          </a:p>
        </p:txBody>
      </p:sp>
    </p:spTree>
  </p:cSld>
  <p:clrMapOvr>
    <a:masterClrMapping/>
  </p:clrMapOvr>
  <p:transition>
    <p:dissolve/>
    <p:sndAc>
      <p:stSnd>
        <p:snd r:embed="rId2" name="click.wav" builtIn="1"/>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8992" y="0"/>
            <a:ext cx="5105400" cy="857256"/>
          </a:xfrm>
        </p:spPr>
        <p:txBody>
          <a:bodyPr/>
          <a:lstStyle/>
          <a:p>
            <a:pPr algn="l"/>
            <a:r>
              <a:rPr lang="en-US" sz="4400" i="1" u="sng" dirty="0" smtClean="0">
                <a:latin typeface="Arial Rounded MT Bold" pitchFamily="34" charset="0"/>
              </a:rPr>
              <a:t>Challenges</a:t>
            </a:r>
            <a:endParaRPr lang="en-US" dirty="0"/>
          </a:p>
        </p:txBody>
      </p:sp>
      <p:sp>
        <p:nvSpPr>
          <p:cNvPr id="3" name="Subtitle 2"/>
          <p:cNvSpPr>
            <a:spLocks noGrp="1"/>
          </p:cNvSpPr>
          <p:nvPr>
            <p:ph type="subTitle" idx="1"/>
          </p:nvPr>
        </p:nvSpPr>
        <p:spPr>
          <a:xfrm>
            <a:off x="2857488" y="714356"/>
            <a:ext cx="6143636" cy="5857892"/>
          </a:xfrm>
        </p:spPr>
        <p:txBody>
          <a:bodyPr>
            <a:noAutofit/>
          </a:bodyPr>
          <a:lstStyle/>
          <a:p>
            <a:pPr algn="l">
              <a:lnSpc>
                <a:spcPct val="160000"/>
              </a:lnSpc>
              <a:buClr>
                <a:schemeClr val="bg1"/>
              </a:buClr>
              <a:buFont typeface="Wingdings" pitchFamily="2" charset="2"/>
              <a:buChar char="Ø"/>
            </a:pPr>
            <a:r>
              <a:rPr lang="en-US" sz="2000" dirty="0" smtClean="0"/>
              <a:t>some teachers are nearer to retirement, they are hired as a nominator of CPD Model, who are not willing to attend the sessions.</a:t>
            </a:r>
          </a:p>
          <a:p>
            <a:pPr algn="l">
              <a:lnSpc>
                <a:spcPct val="160000"/>
              </a:lnSpc>
              <a:buClr>
                <a:schemeClr val="bg1"/>
              </a:buClr>
              <a:buFont typeface="Wingdings" pitchFamily="2" charset="2"/>
              <a:buChar char="Ø"/>
            </a:pPr>
            <a:r>
              <a:rPr lang="en-US" sz="2000" dirty="0" smtClean="0"/>
              <a:t> Some teachers are forcedly included related to other subjects in CPD model, while they were not willing.</a:t>
            </a:r>
          </a:p>
          <a:p>
            <a:pPr algn="l">
              <a:lnSpc>
                <a:spcPct val="160000"/>
              </a:lnSpc>
              <a:buClr>
                <a:schemeClr val="bg1"/>
              </a:buClr>
              <a:buFont typeface="Wingdings" pitchFamily="2" charset="2"/>
              <a:buChar char="Ø"/>
            </a:pPr>
            <a:r>
              <a:rPr lang="en-US" sz="2000" dirty="0" smtClean="0"/>
              <a:t> visual aids aware almost removed or not in used, but CPD regenerated them.</a:t>
            </a:r>
          </a:p>
          <a:p>
            <a:pPr algn="l">
              <a:lnSpc>
                <a:spcPct val="160000"/>
              </a:lnSpc>
              <a:buClr>
                <a:schemeClr val="bg1"/>
              </a:buClr>
              <a:buFont typeface="Wingdings" pitchFamily="2" charset="2"/>
              <a:buChar char="Ø"/>
            </a:pPr>
            <a:r>
              <a:rPr lang="en-US" sz="2000" dirty="0" smtClean="0"/>
              <a:t>Faced some </a:t>
            </a:r>
            <a:r>
              <a:rPr lang="en-US" sz="2000" dirty="0" err="1" smtClean="0"/>
              <a:t>barries</a:t>
            </a:r>
            <a:r>
              <a:rPr lang="en-US" sz="2000" dirty="0" smtClean="0"/>
              <a:t> at field in  classes, schools and teaching methodologies.</a:t>
            </a:r>
          </a:p>
          <a:p>
            <a:pPr algn="l">
              <a:lnSpc>
                <a:spcPct val="160000"/>
              </a:lnSpc>
              <a:buClr>
                <a:schemeClr val="bg1"/>
              </a:buClr>
              <a:buFont typeface="Wingdings" pitchFamily="2" charset="2"/>
              <a:buChar char="Ø"/>
            </a:pPr>
            <a:r>
              <a:rPr lang="en-US" sz="2000" dirty="0" smtClean="0"/>
              <a:t> No TA/DA but its essential to be on time schedule.</a:t>
            </a:r>
          </a:p>
          <a:p>
            <a:pPr algn="l">
              <a:lnSpc>
                <a:spcPct val="160000"/>
              </a:lnSpc>
              <a:buClr>
                <a:schemeClr val="bg1"/>
              </a:buClr>
              <a:buFont typeface="Wingdings" pitchFamily="2" charset="2"/>
              <a:buChar char="Ø"/>
            </a:pPr>
            <a:endParaRPr lang="en-US" sz="2000" dirty="0" smtClean="0"/>
          </a:p>
          <a:p>
            <a:pPr>
              <a:lnSpc>
                <a:spcPct val="160000"/>
              </a:lnSpc>
            </a:pPr>
            <a:endParaRPr lang="en-US" sz="2000" dirty="0"/>
          </a:p>
        </p:txBody>
      </p:sp>
      <p:pic>
        <p:nvPicPr>
          <p:cNvPr id="2050" name="Picture 2"/>
          <p:cNvPicPr>
            <a:picLocks noChangeAspect="1" noChangeArrowheads="1"/>
          </p:cNvPicPr>
          <p:nvPr/>
        </p:nvPicPr>
        <p:blipFill>
          <a:blip r:embed="rId3" cstate="print"/>
          <a:srcRect l="18918" t="16492" r="5405" b="20536"/>
          <a:stretch>
            <a:fillRect/>
          </a:stretch>
        </p:blipFill>
        <p:spPr bwMode="auto">
          <a:xfrm rot="20759615">
            <a:off x="232876" y="270003"/>
            <a:ext cx="2230189" cy="2198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1" name="Picture 3"/>
          <p:cNvPicPr>
            <a:picLocks noChangeAspect="1" noChangeArrowheads="1"/>
          </p:cNvPicPr>
          <p:nvPr/>
        </p:nvPicPr>
        <p:blipFill>
          <a:blip r:embed="rId4" cstate="print"/>
          <a:srcRect/>
          <a:stretch>
            <a:fillRect/>
          </a:stretch>
        </p:blipFill>
        <p:spPr bwMode="auto">
          <a:xfrm rot="1447431">
            <a:off x="178149" y="2702494"/>
            <a:ext cx="2277552" cy="17081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dissolve/>
    <p:sndAc>
      <p:stSnd>
        <p:snd r:embed="rId2" name="click.wav" builtIn="1"/>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488" y="0"/>
            <a:ext cx="3471640" cy="758386"/>
          </a:xfrm>
        </p:spPr>
        <p:txBody>
          <a:bodyPr/>
          <a:lstStyle/>
          <a:p>
            <a:r>
              <a:rPr lang="en-US" sz="3900" b="1" i="1" u="sng" dirty="0" smtClean="0">
                <a:latin typeface="Arial Rounded MT Bold" pitchFamily="34" charset="0"/>
              </a:rPr>
              <a:t>Strengths</a:t>
            </a:r>
            <a:r>
              <a:rPr lang="en-US" i="1" u="sng" dirty="0" smtClean="0"/>
              <a:t> </a:t>
            </a:r>
            <a:endParaRPr lang="en-US" i="1" u="sng" dirty="0"/>
          </a:p>
        </p:txBody>
      </p:sp>
      <p:sp>
        <p:nvSpPr>
          <p:cNvPr id="3" name="Subtitle 2"/>
          <p:cNvSpPr>
            <a:spLocks noGrp="1"/>
          </p:cNvSpPr>
          <p:nvPr>
            <p:ph type="subTitle" idx="1"/>
          </p:nvPr>
        </p:nvSpPr>
        <p:spPr>
          <a:xfrm>
            <a:off x="2928926" y="785794"/>
            <a:ext cx="5929354" cy="5857916"/>
          </a:xfrm>
        </p:spPr>
        <p:txBody>
          <a:bodyPr/>
          <a:lstStyle/>
          <a:p>
            <a:pPr algn="l">
              <a:lnSpc>
                <a:spcPct val="150000"/>
              </a:lnSpc>
              <a:buClr>
                <a:schemeClr val="bg1"/>
              </a:buClr>
              <a:buFont typeface="Wingdings" pitchFamily="2" charset="2"/>
              <a:buChar char="q"/>
            </a:pPr>
            <a:r>
              <a:rPr lang="en-US" dirty="0" smtClean="0"/>
              <a:t> CPD trainings introduced the concept of  check and balanced of teachers during their teachings.</a:t>
            </a:r>
          </a:p>
          <a:p>
            <a:pPr algn="l">
              <a:lnSpc>
                <a:spcPct val="150000"/>
              </a:lnSpc>
              <a:buClr>
                <a:schemeClr val="bg1"/>
              </a:buClr>
              <a:buFont typeface="Wingdings" pitchFamily="2" charset="2"/>
              <a:buChar char="q"/>
            </a:pPr>
            <a:r>
              <a:rPr lang="en-US" dirty="0" smtClean="0"/>
              <a:t>Teachers becomes more conscious in their teaching methodologies by applying Content Based Learning Cycles (CBLC).</a:t>
            </a:r>
          </a:p>
          <a:p>
            <a:pPr algn="l">
              <a:lnSpc>
                <a:spcPct val="150000"/>
              </a:lnSpc>
              <a:buClr>
                <a:schemeClr val="bg1"/>
              </a:buClr>
              <a:buFont typeface="Wingdings" pitchFamily="2" charset="2"/>
              <a:buChar char="q"/>
            </a:pPr>
            <a:r>
              <a:rPr lang="en-US" dirty="0" smtClean="0"/>
              <a:t>CPD  allows staff to think more deeply about issues that might come up in the classroom and how they can be resolved.</a:t>
            </a:r>
          </a:p>
          <a:p>
            <a:pPr algn="l">
              <a:lnSpc>
                <a:spcPct val="150000"/>
              </a:lnSpc>
              <a:buClr>
                <a:schemeClr val="bg1"/>
              </a:buClr>
              <a:buFont typeface="Wingdings" pitchFamily="2" charset="2"/>
              <a:buChar char="q"/>
            </a:pPr>
            <a:r>
              <a:rPr lang="en-US" dirty="0" smtClean="0"/>
              <a:t>CPD builds teachers-students learning interests.</a:t>
            </a:r>
          </a:p>
          <a:p>
            <a:pPr algn="l">
              <a:lnSpc>
                <a:spcPct val="150000"/>
              </a:lnSpc>
              <a:buClr>
                <a:schemeClr val="bg1"/>
              </a:buClr>
            </a:pPr>
            <a:endParaRPr lang="en-US" dirty="0"/>
          </a:p>
        </p:txBody>
      </p:sp>
    </p:spTree>
  </p:cSld>
  <p:clrMapOvr>
    <a:masterClrMapping/>
  </p:clrMapOvr>
  <p:transition>
    <p:dissolve/>
    <p:sndAc>
      <p:stSnd>
        <p:snd r:embed="rId2" name="click.wav" builtIn="1"/>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8926" y="142852"/>
            <a:ext cx="3848338" cy="686948"/>
          </a:xfrm>
        </p:spPr>
        <p:txBody>
          <a:bodyPr/>
          <a:lstStyle/>
          <a:p>
            <a:pPr algn="l"/>
            <a:r>
              <a:rPr lang="en-US" sz="4400" i="1" u="sng" dirty="0" smtClean="0">
                <a:latin typeface="Arial Rounded MT Bold" pitchFamily="34" charset="0"/>
              </a:rPr>
              <a:t>Strengths</a:t>
            </a:r>
            <a:endParaRPr lang="en-US" dirty="0"/>
          </a:p>
        </p:txBody>
      </p:sp>
      <p:sp>
        <p:nvSpPr>
          <p:cNvPr id="3" name="Subtitle 2"/>
          <p:cNvSpPr>
            <a:spLocks noGrp="1"/>
          </p:cNvSpPr>
          <p:nvPr>
            <p:ph type="subTitle" idx="1"/>
          </p:nvPr>
        </p:nvSpPr>
        <p:spPr>
          <a:xfrm>
            <a:off x="2857488" y="1000108"/>
            <a:ext cx="5929354" cy="5357850"/>
          </a:xfrm>
        </p:spPr>
        <p:txBody>
          <a:bodyPr>
            <a:normAutofit/>
          </a:bodyPr>
          <a:lstStyle/>
          <a:p>
            <a:pPr algn="l">
              <a:lnSpc>
                <a:spcPct val="150000"/>
              </a:lnSpc>
              <a:buClr>
                <a:schemeClr val="bg1"/>
              </a:buClr>
              <a:buFont typeface="Wingdings" pitchFamily="2" charset="2"/>
              <a:buChar char="q"/>
            </a:pPr>
            <a:r>
              <a:rPr lang="en-US" dirty="0" smtClean="0"/>
              <a:t>CPD brought the syllabus content in more effective and easier manners .</a:t>
            </a:r>
          </a:p>
          <a:p>
            <a:pPr algn="l">
              <a:lnSpc>
                <a:spcPct val="150000"/>
              </a:lnSpc>
              <a:buClr>
                <a:schemeClr val="bg1"/>
              </a:buClr>
              <a:buFont typeface="Wingdings" pitchFamily="2" charset="2"/>
              <a:buChar char="q"/>
            </a:pPr>
            <a:r>
              <a:rPr lang="en-US" dirty="0" smtClean="0"/>
              <a:t> CPD brought active Participations of teachers and students by removing passive methods.</a:t>
            </a:r>
          </a:p>
          <a:p>
            <a:pPr algn="l">
              <a:lnSpc>
                <a:spcPct val="150000"/>
              </a:lnSpc>
              <a:buClr>
                <a:schemeClr val="bg1"/>
              </a:buClr>
              <a:buFont typeface="Wingdings" pitchFamily="2" charset="2"/>
              <a:buChar char="q"/>
            </a:pPr>
            <a:r>
              <a:rPr lang="en-US" dirty="0" smtClean="0"/>
              <a:t>Group discussions, content activities and counseling increased either in classrooms and teachers as well as at high levels.</a:t>
            </a:r>
          </a:p>
          <a:p>
            <a:pPr algn="l">
              <a:lnSpc>
                <a:spcPct val="150000"/>
              </a:lnSpc>
              <a:buClr>
                <a:schemeClr val="bg1"/>
              </a:buClr>
              <a:buFont typeface="Wingdings" pitchFamily="2" charset="2"/>
              <a:buChar char="q"/>
            </a:pPr>
            <a:r>
              <a:rPr lang="en-US" dirty="0" smtClean="0"/>
              <a:t> Communications and coordination amongst personals increased.</a:t>
            </a:r>
          </a:p>
          <a:p>
            <a:pPr algn="l">
              <a:lnSpc>
                <a:spcPct val="150000"/>
              </a:lnSpc>
              <a:buClr>
                <a:schemeClr val="bg1"/>
              </a:buClr>
              <a:buFont typeface="Wingdings" pitchFamily="2" charset="2"/>
              <a:buChar char="q"/>
            </a:pPr>
            <a:endParaRPr lang="en-US" dirty="0" smtClean="0"/>
          </a:p>
          <a:p>
            <a:endParaRPr lang="en-US" dirty="0"/>
          </a:p>
        </p:txBody>
      </p:sp>
    </p:spTree>
  </p:cSld>
  <p:clrMapOvr>
    <a:masterClrMapping/>
  </p:clrMapOvr>
  <p:transition>
    <p:dissolve/>
    <p:sndAc>
      <p:stSnd>
        <p:snd r:embed="rId2" name="click.wav" builtIn="1"/>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488" y="0"/>
            <a:ext cx="6286512" cy="714356"/>
          </a:xfrm>
        </p:spPr>
        <p:txBody>
          <a:bodyPr>
            <a:normAutofit/>
          </a:bodyPr>
          <a:lstStyle/>
          <a:p>
            <a:pPr algn="l"/>
            <a:r>
              <a:rPr lang="en-US" sz="3900" b="1" i="1" u="sng" dirty="0" smtClean="0">
                <a:latin typeface="Arial Rounded MT Bold" pitchFamily="34" charset="0"/>
              </a:rPr>
              <a:t>Successful Efforts</a:t>
            </a:r>
          </a:p>
        </p:txBody>
      </p:sp>
      <p:sp>
        <p:nvSpPr>
          <p:cNvPr id="3" name="Subtitle 2"/>
          <p:cNvSpPr>
            <a:spLocks noGrp="1"/>
          </p:cNvSpPr>
          <p:nvPr>
            <p:ph type="subTitle" idx="1"/>
          </p:nvPr>
        </p:nvSpPr>
        <p:spPr>
          <a:xfrm>
            <a:off x="2786050" y="714356"/>
            <a:ext cx="6215074" cy="5857916"/>
          </a:xfrm>
        </p:spPr>
        <p:txBody>
          <a:bodyPr>
            <a:normAutofit lnSpcReduction="10000"/>
          </a:bodyPr>
          <a:lstStyle/>
          <a:p>
            <a:pPr algn="l">
              <a:lnSpc>
                <a:spcPct val="150000"/>
              </a:lnSpc>
              <a:buClr>
                <a:schemeClr val="bg1"/>
              </a:buClr>
            </a:pPr>
            <a:r>
              <a:rPr lang="en-US" dirty="0" smtClean="0">
                <a:solidFill>
                  <a:srgbClr val="FFFF00"/>
                </a:solidFill>
              </a:rPr>
              <a:t>Challenges</a:t>
            </a:r>
            <a:r>
              <a:rPr lang="en-US" dirty="0" smtClean="0"/>
              <a:t>. At the very first field regarding CPD trainings  we met HMS and teachers regarding Selection of mentees, which big challenges we had faced that were in form of some queries i.e. </a:t>
            </a:r>
          </a:p>
          <a:p>
            <a:pPr algn="l">
              <a:buClr>
                <a:schemeClr val="bg1"/>
              </a:buClr>
            </a:pPr>
            <a:r>
              <a:rPr lang="en-US" dirty="0" smtClean="0"/>
              <a:t>Q. Is Training ka </a:t>
            </a:r>
            <a:r>
              <a:rPr lang="en-US" dirty="0" err="1" smtClean="0"/>
              <a:t>kiya</a:t>
            </a:r>
            <a:r>
              <a:rPr lang="en-US" dirty="0" smtClean="0"/>
              <a:t> </a:t>
            </a:r>
            <a:r>
              <a:rPr lang="en-US" dirty="0" err="1" smtClean="0"/>
              <a:t>faida</a:t>
            </a:r>
            <a:r>
              <a:rPr lang="en-US" dirty="0" smtClean="0"/>
              <a:t> </a:t>
            </a:r>
            <a:r>
              <a:rPr lang="en-US" dirty="0" err="1" smtClean="0"/>
              <a:t>hoga</a:t>
            </a:r>
            <a:r>
              <a:rPr lang="en-US" dirty="0" smtClean="0"/>
              <a:t>? </a:t>
            </a:r>
          </a:p>
          <a:p>
            <a:pPr algn="l">
              <a:buClr>
                <a:schemeClr val="bg1"/>
              </a:buClr>
            </a:pPr>
            <a:r>
              <a:rPr lang="en-US" dirty="0" smtClean="0"/>
              <a:t>Q. </a:t>
            </a:r>
            <a:r>
              <a:rPr lang="en-US" dirty="0" err="1" smtClean="0"/>
              <a:t>Kiya</a:t>
            </a:r>
            <a:r>
              <a:rPr lang="en-US" dirty="0" smtClean="0"/>
              <a:t> </a:t>
            </a:r>
            <a:r>
              <a:rPr lang="en-US" dirty="0" err="1" smtClean="0"/>
              <a:t>hamhen</a:t>
            </a:r>
            <a:r>
              <a:rPr lang="en-US" dirty="0" smtClean="0"/>
              <a:t> bonus </a:t>
            </a:r>
            <a:r>
              <a:rPr lang="en-US" dirty="0" err="1" smtClean="0"/>
              <a:t>mily</a:t>
            </a:r>
            <a:r>
              <a:rPr lang="en-US" dirty="0" smtClean="0"/>
              <a:t> </a:t>
            </a:r>
            <a:r>
              <a:rPr lang="en-US" dirty="0" err="1" smtClean="0"/>
              <a:t>ga</a:t>
            </a:r>
            <a:r>
              <a:rPr lang="en-US" dirty="0" smtClean="0"/>
              <a:t> </a:t>
            </a:r>
            <a:r>
              <a:rPr lang="en-US" dirty="0" err="1" smtClean="0"/>
              <a:t>koi</a:t>
            </a:r>
            <a:r>
              <a:rPr lang="en-US" dirty="0" smtClean="0"/>
              <a:t>?</a:t>
            </a:r>
          </a:p>
          <a:p>
            <a:pPr algn="l">
              <a:buClr>
                <a:schemeClr val="bg1"/>
              </a:buClr>
            </a:pPr>
            <a:r>
              <a:rPr lang="en-US" dirty="0" smtClean="0"/>
              <a:t>Q. </a:t>
            </a:r>
            <a:r>
              <a:rPr lang="en-US" dirty="0" err="1" smtClean="0"/>
              <a:t>Koi</a:t>
            </a:r>
            <a:r>
              <a:rPr lang="en-US" dirty="0" smtClean="0"/>
              <a:t> TA/DA </a:t>
            </a:r>
            <a:r>
              <a:rPr lang="en-US" dirty="0" err="1" smtClean="0"/>
              <a:t>mily</a:t>
            </a:r>
            <a:r>
              <a:rPr lang="en-US" dirty="0" smtClean="0"/>
              <a:t> </a:t>
            </a:r>
            <a:r>
              <a:rPr lang="en-US" dirty="0" err="1" smtClean="0"/>
              <a:t>ga</a:t>
            </a:r>
            <a:r>
              <a:rPr lang="en-US" dirty="0" smtClean="0"/>
              <a:t>?</a:t>
            </a:r>
          </a:p>
          <a:p>
            <a:pPr algn="l">
              <a:buClr>
                <a:schemeClr val="bg1"/>
              </a:buClr>
            </a:pPr>
            <a:r>
              <a:rPr lang="en-US" dirty="0" err="1" smtClean="0"/>
              <a:t>Q.Apko</a:t>
            </a:r>
            <a:r>
              <a:rPr lang="en-US" dirty="0" smtClean="0"/>
              <a:t> </a:t>
            </a:r>
            <a:r>
              <a:rPr lang="en-US" dirty="0" err="1" smtClean="0"/>
              <a:t>kiya</a:t>
            </a:r>
            <a:r>
              <a:rPr lang="en-US" dirty="0" smtClean="0"/>
              <a:t> </a:t>
            </a:r>
            <a:r>
              <a:rPr lang="en-US" dirty="0" err="1" smtClean="0"/>
              <a:t>faida</a:t>
            </a:r>
            <a:r>
              <a:rPr lang="en-US" dirty="0" smtClean="0"/>
              <a:t> </a:t>
            </a:r>
            <a:r>
              <a:rPr lang="en-US" dirty="0" err="1" smtClean="0"/>
              <a:t>hoga</a:t>
            </a:r>
            <a:r>
              <a:rPr lang="en-US" dirty="0" smtClean="0"/>
              <a:t>?</a:t>
            </a:r>
          </a:p>
          <a:p>
            <a:pPr algn="l">
              <a:buClr>
                <a:schemeClr val="bg1"/>
              </a:buClr>
            </a:pPr>
            <a:r>
              <a:rPr lang="en-US" dirty="0" smtClean="0"/>
              <a:t>Q. New Knowledge </a:t>
            </a:r>
            <a:r>
              <a:rPr lang="en-US" dirty="0" err="1" smtClean="0"/>
              <a:t>kiya</a:t>
            </a:r>
            <a:r>
              <a:rPr lang="en-US" dirty="0" smtClean="0"/>
              <a:t> </a:t>
            </a:r>
            <a:r>
              <a:rPr lang="en-US" dirty="0" err="1" smtClean="0"/>
              <a:t>hai</a:t>
            </a:r>
            <a:r>
              <a:rPr lang="en-US" dirty="0" smtClean="0"/>
              <a:t>?</a:t>
            </a:r>
          </a:p>
          <a:p>
            <a:pPr algn="l">
              <a:buClr>
                <a:schemeClr val="bg1"/>
              </a:buClr>
            </a:pPr>
            <a:r>
              <a:rPr lang="en-US" dirty="0" smtClean="0"/>
              <a:t>Q.  Is Training </a:t>
            </a:r>
            <a:r>
              <a:rPr lang="en-US" dirty="0" err="1" smtClean="0"/>
              <a:t>sy</a:t>
            </a:r>
            <a:r>
              <a:rPr lang="en-US" dirty="0" smtClean="0"/>
              <a:t> </a:t>
            </a:r>
            <a:r>
              <a:rPr lang="en-US" dirty="0" err="1" smtClean="0"/>
              <a:t>hamara</a:t>
            </a:r>
            <a:r>
              <a:rPr lang="en-US" dirty="0" smtClean="0"/>
              <a:t> syllabus disturb </a:t>
            </a:r>
            <a:r>
              <a:rPr lang="en-US" dirty="0" err="1" smtClean="0"/>
              <a:t>hojaye</a:t>
            </a:r>
            <a:r>
              <a:rPr lang="en-US" dirty="0" smtClean="0"/>
              <a:t> </a:t>
            </a:r>
            <a:r>
              <a:rPr lang="en-US" dirty="0" err="1" smtClean="0"/>
              <a:t>ga</a:t>
            </a:r>
            <a:r>
              <a:rPr lang="en-US" dirty="0" smtClean="0"/>
              <a:t>?</a:t>
            </a:r>
          </a:p>
          <a:p>
            <a:pPr algn="l">
              <a:buClr>
                <a:schemeClr val="bg1"/>
              </a:buClr>
            </a:pPr>
            <a:r>
              <a:rPr lang="en-US" dirty="0" smtClean="0"/>
              <a:t>Q. </a:t>
            </a:r>
            <a:r>
              <a:rPr lang="en-US" dirty="0" err="1" smtClean="0"/>
              <a:t>Hmari</a:t>
            </a:r>
            <a:r>
              <a:rPr lang="en-US" dirty="0" smtClean="0"/>
              <a:t> service 50 </a:t>
            </a:r>
            <a:r>
              <a:rPr lang="en-US" dirty="0" err="1" smtClean="0"/>
              <a:t>saal</a:t>
            </a:r>
            <a:r>
              <a:rPr lang="en-US" dirty="0" smtClean="0"/>
              <a:t> </a:t>
            </a:r>
            <a:r>
              <a:rPr lang="en-US" dirty="0" err="1" smtClean="0"/>
              <a:t>ki</a:t>
            </a:r>
            <a:r>
              <a:rPr lang="en-US" dirty="0" smtClean="0"/>
              <a:t> </a:t>
            </a:r>
            <a:r>
              <a:rPr lang="en-US" dirty="0" err="1" smtClean="0"/>
              <a:t>hy</a:t>
            </a:r>
            <a:r>
              <a:rPr lang="en-US" dirty="0" smtClean="0"/>
              <a:t>,,, </a:t>
            </a:r>
            <a:r>
              <a:rPr lang="en-US" dirty="0" err="1" smtClean="0"/>
              <a:t>ap</a:t>
            </a:r>
            <a:r>
              <a:rPr lang="en-US" dirty="0" smtClean="0"/>
              <a:t> </a:t>
            </a:r>
            <a:r>
              <a:rPr lang="en-US" dirty="0" err="1" smtClean="0"/>
              <a:t>kal</a:t>
            </a:r>
            <a:r>
              <a:rPr lang="en-US" dirty="0" smtClean="0"/>
              <a:t> k </a:t>
            </a:r>
            <a:r>
              <a:rPr lang="en-US" dirty="0" err="1" smtClean="0"/>
              <a:t>bachy</a:t>
            </a:r>
            <a:r>
              <a:rPr lang="en-US" dirty="0" smtClean="0"/>
              <a:t> </a:t>
            </a:r>
            <a:r>
              <a:rPr lang="en-US" dirty="0" err="1" smtClean="0"/>
              <a:t>hamhen</a:t>
            </a:r>
            <a:r>
              <a:rPr lang="en-US" dirty="0" smtClean="0"/>
              <a:t> </a:t>
            </a:r>
            <a:r>
              <a:rPr lang="en-US" dirty="0" err="1" smtClean="0"/>
              <a:t>parahain</a:t>
            </a:r>
            <a:r>
              <a:rPr lang="en-US" dirty="0" smtClean="0"/>
              <a:t> </a:t>
            </a:r>
            <a:r>
              <a:rPr lang="en-US" dirty="0" err="1" smtClean="0"/>
              <a:t>gy</a:t>
            </a:r>
            <a:r>
              <a:rPr lang="en-US" dirty="0" smtClean="0"/>
              <a:t>?</a:t>
            </a:r>
          </a:p>
          <a:p>
            <a:pPr algn="l">
              <a:buClr>
                <a:schemeClr val="bg1"/>
              </a:buClr>
            </a:pPr>
            <a:r>
              <a:rPr lang="en-US" dirty="0" smtClean="0"/>
              <a:t>Q. Changes </a:t>
            </a:r>
            <a:r>
              <a:rPr lang="en-US" dirty="0" err="1" smtClean="0"/>
              <a:t>lany</a:t>
            </a:r>
            <a:r>
              <a:rPr lang="en-US" dirty="0" smtClean="0"/>
              <a:t> k </a:t>
            </a:r>
            <a:r>
              <a:rPr lang="en-US" dirty="0" err="1" smtClean="0"/>
              <a:t>liey</a:t>
            </a:r>
            <a:r>
              <a:rPr lang="en-US" dirty="0" smtClean="0"/>
              <a:t> </a:t>
            </a:r>
            <a:r>
              <a:rPr lang="en-US" dirty="0" err="1" smtClean="0"/>
              <a:t>hamhen</a:t>
            </a:r>
            <a:r>
              <a:rPr lang="en-US" dirty="0" smtClean="0"/>
              <a:t> facilities provide </a:t>
            </a:r>
            <a:r>
              <a:rPr lang="en-US" dirty="0" err="1" smtClean="0"/>
              <a:t>kren</a:t>
            </a:r>
            <a:r>
              <a:rPr lang="en-US" dirty="0" smtClean="0"/>
              <a:t>.</a:t>
            </a:r>
          </a:p>
        </p:txBody>
      </p:sp>
    </p:spTree>
  </p:cSld>
  <p:clrMapOvr>
    <a:masterClrMapping/>
  </p:clrMapOvr>
  <p:transition>
    <p:dissolve/>
    <p:sndAc>
      <p:stSnd>
        <p:snd r:embed="rId2" name="click.wav" builtIn="1"/>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8926" y="214290"/>
            <a:ext cx="6215074" cy="538146"/>
          </a:xfrm>
        </p:spPr>
        <p:txBody>
          <a:bodyPr>
            <a:noAutofit/>
          </a:bodyPr>
          <a:lstStyle/>
          <a:p>
            <a:pPr algn="l"/>
            <a:r>
              <a:rPr lang="en-US" sz="3600" dirty="0" smtClean="0"/>
              <a:t>Challenge faced clip </a:t>
            </a:r>
            <a:endParaRPr lang="en-US" sz="3600" dirty="0"/>
          </a:p>
        </p:txBody>
      </p:sp>
      <p:sp>
        <p:nvSpPr>
          <p:cNvPr id="3" name="Subtitle 2"/>
          <p:cNvSpPr>
            <a:spLocks noGrp="1"/>
          </p:cNvSpPr>
          <p:nvPr>
            <p:ph type="subTitle" idx="1"/>
          </p:nvPr>
        </p:nvSpPr>
        <p:spPr/>
        <p:txBody>
          <a:bodyPr/>
          <a:lstStyle/>
          <a:p>
            <a:endParaRPr lang="en-US" dirty="0"/>
          </a:p>
        </p:txBody>
      </p:sp>
      <p:pic>
        <p:nvPicPr>
          <p:cNvPr id="4" name="WhatsApp Video 2023-12-17 at 8.13.50 PM.mp4">
            <a:hlinkClick r:id="" action="ppaction://media"/>
          </p:cNvPr>
          <p:cNvPicPr>
            <a:picLocks noRot="1" noChangeAspect="1"/>
          </p:cNvPicPr>
          <p:nvPr>
            <a:videoFile r:link="rId1"/>
          </p:nvPr>
        </p:nvPicPr>
        <p:blipFill>
          <a:blip r:embed="rId4"/>
          <a:stretch>
            <a:fillRect/>
          </a:stretch>
        </p:blipFill>
        <p:spPr>
          <a:xfrm>
            <a:off x="3571868" y="1000108"/>
            <a:ext cx="4643470" cy="4643470"/>
          </a:xfrm>
          <a:prstGeom prst="rect">
            <a:avLst/>
          </a:prstGeom>
        </p:spPr>
      </p:pic>
    </p:spTree>
  </p:cSld>
  <p:clrMapOvr>
    <a:masterClrMapping/>
  </p:clrMapOvr>
  <p:transition>
    <p:dissolve/>
    <p:sndAc>
      <p:stSnd>
        <p:snd r:embed="rId3" name="click.wav" builtIn="1"/>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86116" y="285728"/>
            <a:ext cx="5500726" cy="681022"/>
          </a:xfrm>
        </p:spPr>
        <p:txBody>
          <a:bodyPr>
            <a:normAutofit/>
          </a:bodyPr>
          <a:lstStyle/>
          <a:p>
            <a:r>
              <a:rPr lang="en-US" dirty="0" smtClean="0"/>
              <a:t>Successful results</a:t>
            </a:r>
            <a:endParaRPr lang="en-US" dirty="0"/>
          </a:p>
        </p:txBody>
      </p:sp>
      <p:sp>
        <p:nvSpPr>
          <p:cNvPr id="3" name="Subtitle 2"/>
          <p:cNvSpPr>
            <a:spLocks noGrp="1"/>
          </p:cNvSpPr>
          <p:nvPr>
            <p:ph type="subTitle" idx="1"/>
          </p:nvPr>
        </p:nvSpPr>
        <p:spPr>
          <a:xfrm>
            <a:off x="2928926" y="1214422"/>
            <a:ext cx="5929354" cy="5429288"/>
          </a:xfrm>
        </p:spPr>
        <p:txBody>
          <a:bodyPr>
            <a:normAutofit/>
          </a:bodyPr>
          <a:lstStyle/>
          <a:p>
            <a:pPr algn="l"/>
            <a:r>
              <a:rPr lang="en-US" dirty="0" smtClean="0"/>
              <a:t>Those personals who are asking all these questions now became motivated by removing their queries as under</a:t>
            </a:r>
          </a:p>
          <a:p>
            <a:pPr algn="l">
              <a:buClr>
                <a:schemeClr val="bg1"/>
              </a:buClr>
              <a:buFont typeface="Wingdings" pitchFamily="2" charset="2"/>
              <a:buChar char="ü"/>
            </a:pPr>
            <a:r>
              <a:rPr lang="en-US" dirty="0" smtClean="0"/>
              <a:t> kindly share schedule for the monthly session.</a:t>
            </a:r>
          </a:p>
          <a:p>
            <a:pPr algn="l">
              <a:buClr>
                <a:schemeClr val="bg1"/>
              </a:buClr>
              <a:buFont typeface="Wingdings" pitchFamily="2" charset="2"/>
              <a:buChar char="ü"/>
            </a:pPr>
            <a:r>
              <a:rPr lang="en-US" dirty="0" smtClean="0"/>
              <a:t> Observational dates share </a:t>
            </a:r>
            <a:r>
              <a:rPr lang="en-US" dirty="0" err="1" smtClean="0"/>
              <a:t>karen</a:t>
            </a:r>
            <a:r>
              <a:rPr lang="en-US" dirty="0" smtClean="0"/>
              <a:t> </a:t>
            </a:r>
            <a:r>
              <a:rPr lang="en-US" dirty="0" err="1" smtClean="0"/>
              <a:t>tak</a:t>
            </a:r>
            <a:r>
              <a:rPr lang="en-US" dirty="0" smtClean="0"/>
              <a:t> </a:t>
            </a:r>
            <a:r>
              <a:rPr lang="en-US" dirty="0" err="1" smtClean="0"/>
              <a:t>hamra</a:t>
            </a:r>
            <a:r>
              <a:rPr lang="en-US" dirty="0" smtClean="0"/>
              <a:t> lesson </a:t>
            </a:r>
            <a:r>
              <a:rPr lang="en-US" dirty="0" err="1" smtClean="0"/>
              <a:t>paln</a:t>
            </a:r>
            <a:r>
              <a:rPr lang="en-US" dirty="0" smtClean="0"/>
              <a:t> effective ban </a:t>
            </a:r>
            <a:r>
              <a:rPr lang="en-US" dirty="0" err="1" smtClean="0"/>
              <a:t>saky</a:t>
            </a:r>
            <a:r>
              <a:rPr lang="en-US" dirty="0" smtClean="0"/>
              <a:t>.</a:t>
            </a:r>
          </a:p>
          <a:p>
            <a:pPr algn="l">
              <a:buClr>
                <a:schemeClr val="bg1"/>
              </a:buClr>
              <a:buFont typeface="Wingdings" pitchFamily="2" charset="2"/>
              <a:buChar char="ü"/>
            </a:pPr>
            <a:r>
              <a:rPr lang="en-US" dirty="0" smtClean="0"/>
              <a:t> kindly guide us for an activity to the mentioned topics.</a:t>
            </a:r>
          </a:p>
          <a:p>
            <a:pPr algn="l">
              <a:buClr>
                <a:schemeClr val="bg1"/>
              </a:buClr>
              <a:buFont typeface="Wingdings" pitchFamily="2" charset="2"/>
              <a:buChar char="ü"/>
            </a:pPr>
            <a:r>
              <a:rPr lang="en-US" dirty="0" smtClean="0"/>
              <a:t>  We become refreshed and energies for our teachings.</a:t>
            </a:r>
          </a:p>
          <a:p>
            <a:pPr algn="l">
              <a:buClr>
                <a:schemeClr val="bg1"/>
              </a:buClr>
              <a:buFont typeface="Wingdings" pitchFamily="2" charset="2"/>
              <a:buChar char="ü"/>
            </a:pPr>
            <a:endParaRPr lang="en-US" dirty="0" smtClean="0"/>
          </a:p>
        </p:txBody>
      </p:sp>
    </p:spTree>
  </p:cSld>
  <p:clrMapOvr>
    <a:masterClrMapping/>
  </p:clrMapOvr>
  <p:transition>
    <p:dissolve/>
    <p:sndAc>
      <p:stSnd>
        <p:snd r:embed="rId2" name="click.wav" builtIn="1"/>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WhatsApp Video 2023-12-16 at 11.03.10 PM.mp4">
            <a:hlinkClick r:id="" action="ppaction://media"/>
          </p:cNvPr>
          <p:cNvPicPr>
            <a:picLocks noRot="1" noChangeAspect="1"/>
          </p:cNvPicPr>
          <p:nvPr>
            <a:videoFile r:link="rId1"/>
          </p:nvPr>
        </p:nvPicPr>
        <p:blipFill>
          <a:blip r:embed="rId8" cstate="print"/>
          <a:stretch>
            <a:fillRect/>
          </a:stretch>
        </p:blipFill>
        <p:spPr>
          <a:xfrm>
            <a:off x="3000364" y="714356"/>
            <a:ext cx="1571636" cy="2078034"/>
          </a:xfrm>
          <a:prstGeom prst="rect">
            <a:avLst/>
          </a:prstGeom>
        </p:spPr>
      </p:pic>
      <p:sp>
        <p:nvSpPr>
          <p:cNvPr id="2" name="Title 1"/>
          <p:cNvSpPr>
            <a:spLocks noGrp="1"/>
          </p:cNvSpPr>
          <p:nvPr>
            <p:ph type="ctrTitle"/>
          </p:nvPr>
        </p:nvSpPr>
        <p:spPr>
          <a:xfrm>
            <a:off x="2571704" y="-142900"/>
            <a:ext cx="6358014" cy="823898"/>
          </a:xfrm>
        </p:spPr>
        <p:txBody>
          <a:bodyPr>
            <a:normAutofit fontScale="90000"/>
          </a:bodyPr>
          <a:lstStyle/>
          <a:p>
            <a:pPr algn="ctr"/>
            <a:r>
              <a:rPr lang="en-US" dirty="0" smtClean="0"/>
              <a:t>SUCCESSFUL Result clips</a:t>
            </a:r>
            <a:endParaRPr lang="en-US" dirty="0"/>
          </a:p>
        </p:txBody>
      </p:sp>
      <p:sp>
        <p:nvSpPr>
          <p:cNvPr id="8" name="Rectangle 7"/>
          <p:cNvSpPr/>
          <p:nvPr/>
        </p:nvSpPr>
        <p:spPr>
          <a:xfrm>
            <a:off x="2786050" y="2714620"/>
            <a:ext cx="2143140" cy="5715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MR. ABDUL QUDOOS (TRAINEES) @ GBPS-Sindhi School Khairpur</a:t>
            </a:r>
            <a:endParaRPr lang="en-US" sz="1200" b="1" dirty="0">
              <a:solidFill>
                <a:schemeClr val="tx1"/>
              </a:solidFill>
            </a:endParaRPr>
          </a:p>
        </p:txBody>
      </p:sp>
      <p:pic>
        <p:nvPicPr>
          <p:cNvPr id="5" name="WhatsApp Video 2023-12-17 at 4.32.36 PM.mp4">
            <a:hlinkClick r:id="" action="ppaction://media"/>
          </p:cNvPr>
          <p:cNvPicPr>
            <a:picLocks noRot="1" noChangeAspect="1"/>
          </p:cNvPicPr>
          <p:nvPr>
            <a:videoFile r:link="rId2"/>
          </p:nvPr>
        </p:nvPicPr>
        <p:blipFill>
          <a:blip r:embed="rId9" cstate="print"/>
          <a:stretch>
            <a:fillRect/>
          </a:stretch>
        </p:blipFill>
        <p:spPr>
          <a:xfrm>
            <a:off x="7429520" y="785794"/>
            <a:ext cx="1428760" cy="2000264"/>
          </a:xfrm>
          <a:prstGeom prst="rect">
            <a:avLst/>
          </a:prstGeom>
        </p:spPr>
      </p:pic>
      <p:pic>
        <p:nvPicPr>
          <p:cNvPr id="6" name="WhatsApp Video 2023-12-17 at 4.36.08 PM.mp4">
            <a:hlinkClick r:id="" action="ppaction://media"/>
          </p:cNvPr>
          <p:cNvPicPr>
            <a:picLocks noRot="1" noChangeAspect="1"/>
          </p:cNvPicPr>
          <p:nvPr>
            <a:videoFile r:link="rId3"/>
          </p:nvPr>
        </p:nvPicPr>
        <p:blipFill>
          <a:blip r:embed="rId10" cstate="print"/>
          <a:stretch>
            <a:fillRect/>
          </a:stretch>
        </p:blipFill>
        <p:spPr>
          <a:xfrm>
            <a:off x="5214942" y="785794"/>
            <a:ext cx="1604202" cy="2000264"/>
          </a:xfrm>
          <a:prstGeom prst="rect">
            <a:avLst/>
          </a:prstGeom>
        </p:spPr>
      </p:pic>
      <p:pic>
        <p:nvPicPr>
          <p:cNvPr id="11" name="WhatsApp Video 2023-12-17 at 4.22.17 PM.mp4">
            <a:hlinkClick r:id="" action="ppaction://media"/>
          </p:cNvPr>
          <p:cNvPicPr>
            <a:picLocks noRot="1" noChangeAspect="1"/>
          </p:cNvPicPr>
          <p:nvPr>
            <a:videoFile r:link="rId4"/>
          </p:nvPr>
        </p:nvPicPr>
        <p:blipFill>
          <a:blip r:embed="rId11"/>
          <a:stretch>
            <a:fillRect/>
          </a:stretch>
        </p:blipFill>
        <p:spPr>
          <a:xfrm>
            <a:off x="2857488" y="3357562"/>
            <a:ext cx="2012578" cy="2714644"/>
          </a:xfrm>
          <a:prstGeom prst="rect">
            <a:avLst/>
          </a:prstGeom>
        </p:spPr>
      </p:pic>
      <p:pic>
        <p:nvPicPr>
          <p:cNvPr id="15" name="WhatsApp Video 2023-12-17 at 12.46.50 AM.mp4">
            <a:hlinkClick r:id="" action="ppaction://media"/>
          </p:cNvPr>
          <p:cNvPicPr>
            <a:picLocks noRot="1" noChangeAspect="1"/>
          </p:cNvPicPr>
          <p:nvPr>
            <a:videoFile r:link="rId5"/>
          </p:nvPr>
        </p:nvPicPr>
        <p:blipFill>
          <a:blip r:embed="rId12" cstate="print"/>
          <a:stretch>
            <a:fillRect/>
          </a:stretch>
        </p:blipFill>
        <p:spPr>
          <a:xfrm>
            <a:off x="7000892" y="3286124"/>
            <a:ext cx="1928810" cy="2857520"/>
          </a:xfrm>
          <a:prstGeom prst="rect">
            <a:avLst/>
          </a:prstGeom>
        </p:spPr>
      </p:pic>
      <p:sp>
        <p:nvSpPr>
          <p:cNvPr id="16" name="Rectangle 15"/>
          <p:cNvSpPr/>
          <p:nvPr/>
        </p:nvSpPr>
        <p:spPr>
          <a:xfrm>
            <a:off x="2857488" y="6143644"/>
            <a:ext cx="2143140" cy="5715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MR. UZAIR BHUTTO (TRAINEES) @ GHS- DABAR </a:t>
            </a:r>
            <a:endParaRPr lang="en-US" sz="1200" b="1" dirty="0">
              <a:solidFill>
                <a:schemeClr val="tx1"/>
              </a:solidFill>
            </a:endParaRPr>
          </a:p>
        </p:txBody>
      </p:sp>
      <p:sp>
        <p:nvSpPr>
          <p:cNvPr id="17" name="Rectangle 16"/>
          <p:cNvSpPr/>
          <p:nvPr/>
        </p:nvSpPr>
        <p:spPr>
          <a:xfrm>
            <a:off x="5072066" y="2714620"/>
            <a:ext cx="1857388" cy="5715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MR. Abdul Aziz (HM) @ GBPS- Social Welfare </a:t>
            </a:r>
            <a:r>
              <a:rPr lang="en-US" sz="1200" b="1" dirty="0" err="1" smtClean="0">
                <a:solidFill>
                  <a:schemeClr val="tx1"/>
                </a:solidFill>
              </a:rPr>
              <a:t>urdu</a:t>
            </a:r>
            <a:r>
              <a:rPr lang="en-US" sz="1200" b="1" dirty="0" smtClean="0">
                <a:solidFill>
                  <a:schemeClr val="tx1"/>
                </a:solidFill>
              </a:rPr>
              <a:t> Khairpur</a:t>
            </a:r>
            <a:endParaRPr lang="en-US" sz="1200" b="1" dirty="0">
              <a:solidFill>
                <a:schemeClr val="tx1"/>
              </a:solidFill>
            </a:endParaRPr>
          </a:p>
        </p:txBody>
      </p:sp>
      <p:sp>
        <p:nvSpPr>
          <p:cNvPr id="18" name="Rectangle 17"/>
          <p:cNvSpPr/>
          <p:nvPr/>
        </p:nvSpPr>
        <p:spPr>
          <a:xfrm>
            <a:off x="6858016" y="6215082"/>
            <a:ext cx="2143140" cy="5715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MR. WAHEED AHMED GHUMRO (HM) @ GBPS-Sindhi School Khairpur</a:t>
            </a:r>
            <a:endParaRPr lang="en-US" sz="1200" b="1" dirty="0">
              <a:solidFill>
                <a:schemeClr val="tx1"/>
              </a:solidFill>
            </a:endParaRPr>
          </a:p>
        </p:txBody>
      </p:sp>
      <p:sp>
        <p:nvSpPr>
          <p:cNvPr id="19" name="Rectangle 18"/>
          <p:cNvSpPr/>
          <p:nvPr/>
        </p:nvSpPr>
        <p:spPr>
          <a:xfrm>
            <a:off x="7072330" y="2714620"/>
            <a:ext cx="1857388" cy="5715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Mr. </a:t>
            </a:r>
            <a:r>
              <a:rPr lang="en-US" sz="1200" b="1" dirty="0" smtClean="0">
                <a:solidFill>
                  <a:schemeClr val="tx1"/>
                </a:solidFill>
              </a:rPr>
              <a:t>LAL M. </a:t>
            </a:r>
            <a:r>
              <a:rPr lang="en-US" sz="1200" b="1" dirty="0" err="1" smtClean="0">
                <a:solidFill>
                  <a:schemeClr val="tx1"/>
                </a:solidFill>
              </a:rPr>
              <a:t>Jalbani</a:t>
            </a:r>
            <a:r>
              <a:rPr lang="en-US" sz="1200" b="1" dirty="0" smtClean="0">
                <a:solidFill>
                  <a:schemeClr val="tx1"/>
                </a:solidFill>
              </a:rPr>
              <a:t> (</a:t>
            </a:r>
            <a:r>
              <a:rPr lang="en-US" sz="1200" b="1" dirty="0" smtClean="0">
                <a:solidFill>
                  <a:schemeClr val="tx1"/>
                </a:solidFill>
              </a:rPr>
              <a:t>HST) </a:t>
            </a:r>
            <a:r>
              <a:rPr lang="en-US" sz="1200" b="1" dirty="0" smtClean="0">
                <a:solidFill>
                  <a:schemeClr val="tx1"/>
                </a:solidFill>
              </a:rPr>
              <a:t>@ GHS- </a:t>
            </a:r>
            <a:r>
              <a:rPr lang="en-US" sz="1200" b="1" dirty="0" err="1" smtClean="0">
                <a:solidFill>
                  <a:schemeClr val="tx1"/>
                </a:solidFill>
              </a:rPr>
              <a:t>Bhurgri</a:t>
            </a:r>
            <a:r>
              <a:rPr lang="en-US" sz="1200" b="1" dirty="0" smtClean="0">
                <a:solidFill>
                  <a:schemeClr val="tx1"/>
                </a:solidFill>
              </a:rPr>
              <a:t> Khairpur</a:t>
            </a:r>
            <a:endParaRPr lang="en-US" sz="1200" b="1" dirty="0">
              <a:solidFill>
                <a:schemeClr val="tx1"/>
              </a:solidFill>
            </a:endParaRPr>
          </a:p>
        </p:txBody>
      </p:sp>
    </p:spTree>
  </p:cSld>
  <p:clrMapOvr>
    <a:masterClrMapping/>
  </p:clrMapOvr>
  <p:transition>
    <p:dissolve/>
    <p:sndAc>
      <p:stSnd>
        <p:snd r:embed="rId7" name="click.wav" builtIn="1"/>
      </p:stSnd>
    </p:sndAc>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p:cTn id="13" fill="hold" display="0">
                  <p:stCondLst>
                    <p:cond delay="indefinite"/>
                  </p:stCondLst>
                  <p:endCondLst>
                    <p:cond evt="onNext" delay="0">
                      <p:tgtEl>
                        <p:sldTgt/>
                      </p:tgtEl>
                    </p:cond>
                    <p:cond evt="onPrev" delay="0">
                      <p:tgtEl>
                        <p:sldTgt/>
                      </p:tgtEl>
                    </p:cond>
                  </p:endCondLst>
                </p:cTn>
                <p:tgtEl>
                  <p:spTgt spid="5"/>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p:cTn id="19" fill="hold" display="0">
                  <p:stCondLst>
                    <p:cond delay="indefinite"/>
                  </p:stCondLst>
                  <p:endCondLst>
                    <p:cond evt="onNext" delay="0">
                      <p:tgtEl>
                        <p:sldTgt/>
                      </p:tgtEl>
                    </p:cond>
                    <p:cond evt="onPrev" delay="0">
                      <p:tgtEl>
                        <p:sldTgt/>
                      </p:tgtEl>
                    </p:cond>
                  </p:endCondLst>
                </p:cTn>
                <p:tgtEl>
                  <p:spTgt spid="6"/>
                </p:tgtEl>
              </p:cMediaNode>
            </p:video>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1"/>
                                        </p:tgtEl>
                                      </p:cBhvr>
                                    </p:cmd>
                                  </p:childTnLst>
                                </p:cTn>
                              </p:par>
                            </p:childTnLst>
                          </p:cTn>
                        </p:par>
                      </p:childTnLst>
                    </p:cTn>
                  </p:par>
                </p:childTnLst>
              </p:cTn>
              <p:nextCondLst>
                <p:cond evt="onClick" delay="0">
                  <p:tgtEl>
                    <p:spTgt spid="11"/>
                  </p:tgtEl>
                </p:cond>
              </p:nextCondLst>
            </p:seq>
            <p:video>
              <p:cMediaNode>
                <p:cTn id="25" fill="hold" display="0">
                  <p:stCondLst>
                    <p:cond delay="indefinite"/>
                  </p:stCondLst>
                  <p:endCondLst>
                    <p:cond evt="onNext" delay="0">
                      <p:tgtEl>
                        <p:sldTgt/>
                      </p:tgtEl>
                    </p:cond>
                    <p:cond evt="onPrev" delay="0">
                      <p:tgtEl>
                        <p:sldTgt/>
                      </p:tgtEl>
                    </p:cond>
                  </p:endCondLst>
                </p:cTn>
                <p:tgtEl>
                  <p:spTgt spid="11"/>
                </p:tgtEl>
              </p:cMediaNode>
            </p:video>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5"/>
                                        </p:tgtEl>
                                      </p:cBhvr>
                                    </p:cmd>
                                  </p:childTnLst>
                                </p:cTn>
                              </p:par>
                            </p:childTnLst>
                          </p:cTn>
                        </p:par>
                      </p:childTnLst>
                    </p:cTn>
                  </p:par>
                </p:childTnLst>
              </p:cTn>
              <p:nextCondLst>
                <p:cond evt="onClick" delay="0">
                  <p:tgtEl>
                    <p:spTgt spid="15"/>
                  </p:tgtEl>
                </p:cond>
              </p:nextCondLst>
            </p:seq>
            <p:video>
              <p:cMediaNode>
                <p:cTn id="31" fill="hold" display="0">
                  <p:stCondLst>
                    <p:cond delay="indefinite"/>
                  </p:stCondLst>
                  <p:endCondLst>
                    <p:cond evt="onNext" delay="0">
                      <p:tgtEl>
                        <p:sldTgt/>
                      </p:tgtEl>
                    </p:cond>
                    <p:cond evt="onPrev" delay="0">
                      <p:tgtEl>
                        <p:sldTgt/>
                      </p:tgtEl>
                    </p:cond>
                  </p:endCondLst>
                </p:cTn>
                <p:tgtEl>
                  <p:spTgt spid="1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14612" y="142852"/>
            <a:ext cx="5786478" cy="642942"/>
          </a:xfrm>
        </p:spPr>
        <p:txBody>
          <a:bodyPr/>
          <a:lstStyle/>
          <a:p>
            <a:pPr algn="l"/>
            <a:r>
              <a:rPr lang="en-US" sz="3600" i="1" u="sng" dirty="0" smtClean="0">
                <a:latin typeface="Arial Rounded MT Bold" pitchFamily="34" charset="0"/>
              </a:rPr>
              <a:t>Successful Efforts</a:t>
            </a:r>
            <a:endParaRPr lang="en-US" sz="3600" dirty="0"/>
          </a:p>
        </p:txBody>
      </p:sp>
      <p:sp>
        <p:nvSpPr>
          <p:cNvPr id="3" name="Subtitle 2"/>
          <p:cNvSpPr>
            <a:spLocks noGrp="1"/>
          </p:cNvSpPr>
          <p:nvPr>
            <p:ph type="subTitle" idx="1"/>
          </p:nvPr>
        </p:nvSpPr>
        <p:spPr>
          <a:xfrm>
            <a:off x="2857488" y="1000108"/>
            <a:ext cx="6072230" cy="2571768"/>
          </a:xfrm>
        </p:spPr>
        <p:txBody>
          <a:bodyPr>
            <a:noAutofit/>
          </a:bodyPr>
          <a:lstStyle/>
          <a:p>
            <a:pPr algn="l">
              <a:lnSpc>
                <a:spcPct val="150000"/>
              </a:lnSpc>
            </a:pPr>
            <a:r>
              <a:rPr lang="en-US" dirty="0" smtClean="0"/>
              <a:t>2. He is the </a:t>
            </a:r>
            <a:r>
              <a:rPr lang="en-US" dirty="0" err="1" smtClean="0"/>
              <a:t>tarinees</a:t>
            </a:r>
            <a:r>
              <a:rPr lang="en-US" dirty="0" smtClean="0"/>
              <a:t>, </a:t>
            </a:r>
            <a:r>
              <a:rPr lang="en-US" i="1" dirty="0" smtClean="0"/>
              <a:t>Mr. </a:t>
            </a:r>
            <a:r>
              <a:rPr lang="en-US" i="1" dirty="0" err="1" smtClean="0"/>
              <a:t>shahid</a:t>
            </a:r>
            <a:r>
              <a:rPr lang="en-US" i="1" dirty="0" smtClean="0"/>
              <a:t> </a:t>
            </a:r>
            <a:r>
              <a:rPr lang="en-US" i="1" dirty="0" err="1" smtClean="0"/>
              <a:t>Hussian</a:t>
            </a:r>
            <a:r>
              <a:rPr lang="en-US" i="1" dirty="0" smtClean="0"/>
              <a:t> </a:t>
            </a:r>
            <a:r>
              <a:rPr lang="en-US" i="1" dirty="0" err="1" smtClean="0"/>
              <a:t>zaidi</a:t>
            </a:r>
            <a:r>
              <a:rPr lang="en-US" i="1" dirty="0" smtClean="0"/>
              <a:t> at GBPS- Social Welfare </a:t>
            </a:r>
            <a:r>
              <a:rPr lang="en-US" i="1" dirty="0" err="1" smtClean="0"/>
              <a:t>urdu</a:t>
            </a:r>
            <a:r>
              <a:rPr lang="en-US" i="1" dirty="0" smtClean="0"/>
              <a:t> </a:t>
            </a:r>
            <a:r>
              <a:rPr lang="en-US" i="1" dirty="0" err="1" smtClean="0"/>
              <a:t>Luman</a:t>
            </a:r>
            <a:r>
              <a:rPr lang="en-US" i="1" dirty="0" smtClean="0"/>
              <a:t> Khairpur, </a:t>
            </a:r>
            <a:r>
              <a:rPr lang="en-US" dirty="0" smtClean="0"/>
              <a:t>who introduced low cost material activities to the students of class Four, by using cap of cooler.</a:t>
            </a:r>
          </a:p>
          <a:p>
            <a:pPr algn="l">
              <a:lnSpc>
                <a:spcPct val="150000"/>
              </a:lnSpc>
            </a:pPr>
            <a:r>
              <a:rPr lang="en-US" dirty="0" smtClean="0"/>
              <a:t>3. In a Class room observation, Sc Saima Mughal present a very effective Example of Null set, by showing </a:t>
            </a:r>
            <a:r>
              <a:rPr lang="en-US" dirty="0" smtClean="0"/>
              <a:t>an </a:t>
            </a:r>
            <a:r>
              <a:rPr lang="en-US" dirty="0" smtClean="0"/>
              <a:t>empty box.</a:t>
            </a:r>
          </a:p>
          <a:p>
            <a:endParaRPr lang="en-US" dirty="0" smtClean="0"/>
          </a:p>
          <a:p>
            <a:endParaRPr lang="en-US" dirty="0" smtClean="0"/>
          </a:p>
          <a:p>
            <a:endParaRPr lang="en-US" dirty="0" smtClean="0"/>
          </a:p>
          <a:p>
            <a:endParaRPr lang="en-US" dirty="0" smtClean="0"/>
          </a:p>
          <a:p>
            <a:endParaRPr lang="en-US" dirty="0" smtClean="0"/>
          </a:p>
          <a:p>
            <a:pPr algn="l"/>
            <a:endParaRPr lang="en-US" dirty="0" smtClean="0"/>
          </a:p>
          <a:p>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357158" y="785794"/>
            <a:ext cx="1940957" cy="2286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p:cNvPicPr>
            <a:picLocks noChangeAspect="1" noChangeArrowheads="1"/>
          </p:cNvPicPr>
          <p:nvPr/>
        </p:nvPicPr>
        <p:blipFill>
          <a:blip r:embed="rId4" cstate="print"/>
          <a:srcRect/>
          <a:stretch>
            <a:fillRect/>
          </a:stretch>
        </p:blipFill>
        <p:spPr bwMode="auto">
          <a:xfrm>
            <a:off x="285720" y="3571876"/>
            <a:ext cx="2143140" cy="2714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dissolve/>
    <p:sndAc>
      <p:stSnd>
        <p:snd r:embed="rId2" name="click.wav" builtIn="1"/>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66868" y="533400"/>
            <a:ext cx="5105400" cy="823898"/>
          </a:xfrm>
        </p:spPr>
        <p:txBody>
          <a:bodyPr/>
          <a:lstStyle/>
          <a:p>
            <a:pPr algn="l"/>
            <a:r>
              <a:rPr lang="en-US" sz="4400" i="1" u="sng" dirty="0" smtClean="0">
                <a:latin typeface="Arial Rounded MT Bold" pitchFamily="34" charset="0"/>
              </a:rPr>
              <a:t>CBLC Glimpse</a:t>
            </a:r>
            <a:endParaRPr lang="en-US" dirty="0"/>
          </a:p>
        </p:txBody>
      </p:sp>
      <p:sp>
        <p:nvSpPr>
          <p:cNvPr id="3" name="Subtitle 2"/>
          <p:cNvSpPr>
            <a:spLocks noGrp="1"/>
          </p:cNvSpPr>
          <p:nvPr>
            <p:ph type="subTitle" idx="1"/>
          </p:nvPr>
        </p:nvSpPr>
        <p:spPr>
          <a:xfrm>
            <a:off x="3354442" y="1428736"/>
            <a:ext cx="5114778" cy="4929222"/>
          </a:xfrm>
        </p:spPr>
        <p:txBody>
          <a:bodyPr/>
          <a:lstStyle/>
          <a:p>
            <a:endParaRPr lang="en-US" dirty="0"/>
          </a:p>
        </p:txBody>
      </p:sp>
      <p:pic>
        <p:nvPicPr>
          <p:cNvPr id="4" name="WhatsApp Video 2023-12-17 at 7.14.32 AM.mp4">
            <a:hlinkClick r:id="" action="ppaction://media"/>
          </p:cNvPr>
          <p:cNvPicPr>
            <a:picLocks noRot="1" noChangeAspect="1"/>
          </p:cNvPicPr>
          <p:nvPr>
            <a:videoFile r:link="rId1"/>
          </p:nvPr>
        </p:nvPicPr>
        <p:blipFill>
          <a:blip r:embed="rId5" cstate="print"/>
          <a:stretch>
            <a:fillRect/>
          </a:stretch>
        </p:blipFill>
        <p:spPr>
          <a:xfrm>
            <a:off x="3428992" y="1571612"/>
            <a:ext cx="2500330" cy="2286016"/>
          </a:xfrm>
          <a:prstGeom prst="rect">
            <a:avLst/>
          </a:prstGeom>
        </p:spPr>
      </p:pic>
      <p:pic>
        <p:nvPicPr>
          <p:cNvPr id="5" name="WhatsApp Video 2023-12-16 at 8.44.27 PM.mp4">
            <a:hlinkClick r:id="" action="ppaction://media"/>
          </p:cNvPr>
          <p:cNvPicPr>
            <a:picLocks noRot="1" noChangeAspect="1"/>
          </p:cNvPicPr>
          <p:nvPr>
            <a:videoFile r:link="rId2"/>
          </p:nvPr>
        </p:nvPicPr>
        <p:blipFill>
          <a:blip r:embed="rId6"/>
          <a:stretch>
            <a:fillRect/>
          </a:stretch>
        </p:blipFill>
        <p:spPr>
          <a:xfrm>
            <a:off x="5857884" y="3714752"/>
            <a:ext cx="2500314" cy="2600315"/>
          </a:xfrm>
          <a:prstGeom prst="rect">
            <a:avLst/>
          </a:prstGeom>
        </p:spPr>
      </p:pic>
    </p:spTree>
  </p:cSld>
  <p:clrMapOvr>
    <a:masterClrMapping/>
  </p:clrMapOvr>
  <p:transition>
    <p:dissolve/>
    <p:sndAc>
      <p:stSnd>
        <p:snd r:embed="rId4" name="click.wav" builtIn="1"/>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p:cTn id="13"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43240" y="214290"/>
            <a:ext cx="5105400" cy="758386"/>
          </a:xfrm>
        </p:spPr>
        <p:txBody>
          <a:bodyPr/>
          <a:lstStyle/>
          <a:p>
            <a:pPr algn="ctr"/>
            <a:r>
              <a:rPr lang="en-US" sz="5400" i="1" u="sng" dirty="0" smtClean="0">
                <a:latin typeface="Arial Rounded MT Bold" pitchFamily="34" charset="0"/>
              </a:rPr>
              <a:t>Content</a:t>
            </a:r>
            <a:r>
              <a:rPr lang="en-US" sz="6000" i="1" u="sng" dirty="0" smtClean="0">
                <a:latin typeface="Arial Rounded MT Bold" pitchFamily="34" charset="0"/>
              </a:rPr>
              <a:t> </a:t>
            </a:r>
            <a:endParaRPr lang="en-US" dirty="0"/>
          </a:p>
        </p:txBody>
      </p:sp>
      <p:sp>
        <p:nvSpPr>
          <p:cNvPr id="3" name="Subtitle 2"/>
          <p:cNvSpPr>
            <a:spLocks noGrp="1"/>
          </p:cNvSpPr>
          <p:nvPr>
            <p:ph type="subTitle" idx="1"/>
          </p:nvPr>
        </p:nvSpPr>
        <p:spPr>
          <a:xfrm>
            <a:off x="2928926" y="1071546"/>
            <a:ext cx="5786478" cy="5786454"/>
          </a:xfrm>
        </p:spPr>
        <p:txBody>
          <a:bodyPr>
            <a:normAutofit fontScale="85000" lnSpcReduction="10000"/>
          </a:bodyPr>
          <a:lstStyle/>
          <a:p>
            <a:pPr marL="514350" lvl="0" indent="-514350" algn="l">
              <a:lnSpc>
                <a:spcPct val="150000"/>
              </a:lnSpc>
              <a:buFont typeface="+mj-lt"/>
              <a:buAutoNum type="arabicPeriod"/>
              <a:defRPr/>
            </a:pPr>
            <a:r>
              <a:rPr lang="en-US" sz="2400" b="1" dirty="0" smtClean="0">
                <a:solidFill>
                  <a:schemeClr val="bg1"/>
                </a:solidFill>
              </a:rPr>
              <a:t>Introduction (CPD)</a:t>
            </a:r>
          </a:p>
          <a:p>
            <a:pPr marL="514350" lvl="0" indent="-514350" algn="l">
              <a:lnSpc>
                <a:spcPct val="150000"/>
              </a:lnSpc>
              <a:buFont typeface="+mj-lt"/>
              <a:buAutoNum type="arabicPeriod"/>
              <a:defRPr/>
            </a:pPr>
            <a:r>
              <a:rPr lang="en-US" sz="2400" b="1" dirty="0" smtClean="0">
                <a:solidFill>
                  <a:schemeClr val="bg1"/>
                </a:solidFill>
              </a:rPr>
              <a:t>CPD Goal</a:t>
            </a:r>
          </a:p>
          <a:p>
            <a:pPr marL="514350" lvl="0" indent="-514350" algn="l">
              <a:lnSpc>
                <a:spcPct val="150000"/>
              </a:lnSpc>
              <a:buFont typeface="+mj-lt"/>
              <a:buAutoNum type="arabicPeriod"/>
              <a:defRPr/>
            </a:pPr>
            <a:r>
              <a:rPr lang="en-US" sz="2400" b="1" dirty="0" smtClean="0">
                <a:solidFill>
                  <a:schemeClr val="bg1"/>
                </a:solidFill>
              </a:rPr>
              <a:t>Role of CPD In Educational Development</a:t>
            </a:r>
          </a:p>
          <a:p>
            <a:pPr marL="514350" lvl="0" indent="-514350" algn="l">
              <a:lnSpc>
                <a:spcPct val="150000"/>
              </a:lnSpc>
              <a:buFont typeface="+mj-lt"/>
              <a:buAutoNum type="arabicPeriod"/>
              <a:defRPr/>
            </a:pPr>
            <a:r>
              <a:rPr lang="en-US" sz="2400" b="1" dirty="0" smtClean="0">
                <a:solidFill>
                  <a:schemeClr val="bg1"/>
                </a:solidFill>
              </a:rPr>
              <a:t>Core personals of CPD </a:t>
            </a:r>
          </a:p>
          <a:p>
            <a:pPr marL="514350" lvl="0" indent="-514350" algn="l">
              <a:lnSpc>
                <a:spcPct val="150000"/>
              </a:lnSpc>
              <a:buFont typeface="+mj-lt"/>
              <a:buAutoNum type="arabicPeriod"/>
              <a:defRPr/>
            </a:pPr>
            <a:r>
              <a:rPr lang="en-US" sz="2400" b="1" dirty="0" smtClean="0">
                <a:solidFill>
                  <a:schemeClr val="bg1"/>
                </a:solidFill>
              </a:rPr>
              <a:t>Content Based Knowledge (Learning Cycles-Phase II)</a:t>
            </a:r>
          </a:p>
          <a:p>
            <a:pPr marL="514350" lvl="0" indent="-514350" algn="l">
              <a:lnSpc>
                <a:spcPct val="150000"/>
              </a:lnSpc>
              <a:buFont typeface="+mj-lt"/>
              <a:buAutoNum type="arabicPeriod"/>
              <a:defRPr/>
            </a:pPr>
            <a:r>
              <a:rPr lang="en-US" sz="2400" b="1" dirty="0" smtClean="0">
                <a:solidFill>
                  <a:schemeClr val="bg1"/>
                </a:solidFill>
              </a:rPr>
              <a:t>Challenges</a:t>
            </a:r>
          </a:p>
          <a:p>
            <a:pPr marL="514350" lvl="0" indent="-514350" algn="l">
              <a:lnSpc>
                <a:spcPct val="150000"/>
              </a:lnSpc>
              <a:buFont typeface="+mj-lt"/>
              <a:buAutoNum type="arabicPeriod"/>
              <a:defRPr/>
            </a:pPr>
            <a:r>
              <a:rPr lang="en-US" sz="2400" b="1" dirty="0" smtClean="0">
                <a:solidFill>
                  <a:schemeClr val="bg1"/>
                </a:solidFill>
              </a:rPr>
              <a:t>Strengths</a:t>
            </a:r>
          </a:p>
          <a:p>
            <a:pPr marL="514350" lvl="0" indent="-514350" algn="l">
              <a:lnSpc>
                <a:spcPct val="150000"/>
              </a:lnSpc>
              <a:buFont typeface="+mj-lt"/>
              <a:buAutoNum type="arabicPeriod"/>
              <a:defRPr/>
            </a:pPr>
            <a:r>
              <a:rPr lang="en-US" sz="2400" b="1" dirty="0" smtClean="0">
                <a:solidFill>
                  <a:schemeClr val="bg1"/>
                </a:solidFill>
              </a:rPr>
              <a:t>Successful Efforts</a:t>
            </a:r>
          </a:p>
          <a:p>
            <a:pPr marL="514350" lvl="0" indent="-514350" algn="l">
              <a:lnSpc>
                <a:spcPct val="150000"/>
              </a:lnSpc>
              <a:buFont typeface="+mj-lt"/>
              <a:buAutoNum type="arabicPeriod"/>
              <a:defRPr/>
            </a:pPr>
            <a:r>
              <a:rPr lang="en-US" sz="2400" b="1" dirty="0" smtClean="0">
                <a:solidFill>
                  <a:schemeClr val="bg1"/>
                </a:solidFill>
              </a:rPr>
              <a:t>End Note/ Conclusion  </a:t>
            </a:r>
          </a:p>
          <a:p>
            <a:pPr marL="514350" lvl="0" indent="-514350" algn="l">
              <a:lnSpc>
                <a:spcPct val="150000"/>
              </a:lnSpc>
              <a:buFont typeface="+mj-lt"/>
              <a:buAutoNum type="arabicPeriod"/>
              <a:defRPr/>
            </a:pPr>
            <a:r>
              <a:rPr lang="en-US" sz="2400" b="1" dirty="0" err="1" smtClean="0">
                <a:solidFill>
                  <a:schemeClr val="bg1"/>
                </a:solidFill>
              </a:rPr>
              <a:t>Glimps</a:t>
            </a:r>
            <a:r>
              <a:rPr lang="en-US" sz="2400" b="1" dirty="0" smtClean="0">
                <a:solidFill>
                  <a:schemeClr val="bg1"/>
                </a:solidFill>
              </a:rPr>
              <a:t> at a </a:t>
            </a:r>
            <a:r>
              <a:rPr lang="en-US" sz="2400" b="1" dirty="0" err="1" smtClean="0">
                <a:solidFill>
                  <a:schemeClr val="bg1"/>
                </a:solidFill>
              </a:rPr>
              <a:t>Galance</a:t>
            </a:r>
            <a:endParaRPr lang="en-US" sz="2400" b="1" dirty="0" smtClean="0">
              <a:solidFill>
                <a:schemeClr val="bg1"/>
              </a:solidFill>
            </a:endParaRPr>
          </a:p>
          <a:p>
            <a:endParaRPr lang="en-US" dirty="0"/>
          </a:p>
        </p:txBody>
      </p:sp>
    </p:spTree>
  </p:cSld>
  <p:clrMapOvr>
    <a:masterClrMapping/>
  </p:clrMapOvr>
  <p:transition>
    <p:dissolve/>
    <p:sndAc>
      <p:stSnd>
        <p:snd r:embed="rId2" name="click.wav" builtIn="1"/>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43240" y="-24"/>
            <a:ext cx="5105400" cy="829824"/>
          </a:xfrm>
        </p:spPr>
        <p:txBody>
          <a:bodyPr>
            <a:normAutofit/>
          </a:bodyPr>
          <a:lstStyle/>
          <a:p>
            <a:pPr algn="l"/>
            <a:r>
              <a:rPr lang="en-US" sz="3900" b="1" i="1" u="sng" dirty="0" smtClean="0">
                <a:latin typeface="Arial Rounded MT Bold" pitchFamily="34" charset="0"/>
              </a:rPr>
              <a:t>SUM UP</a:t>
            </a:r>
          </a:p>
        </p:txBody>
      </p:sp>
      <p:sp>
        <p:nvSpPr>
          <p:cNvPr id="3" name="Subtitle 2"/>
          <p:cNvSpPr>
            <a:spLocks noGrp="1"/>
          </p:cNvSpPr>
          <p:nvPr>
            <p:ph type="subTitle" idx="1"/>
          </p:nvPr>
        </p:nvSpPr>
        <p:spPr>
          <a:xfrm>
            <a:off x="3071802" y="1000108"/>
            <a:ext cx="5786478" cy="3212376"/>
          </a:xfrm>
        </p:spPr>
        <p:txBody>
          <a:bodyPr/>
          <a:lstStyle/>
          <a:p>
            <a:pPr algn="l"/>
            <a:r>
              <a:rPr lang="en-US" dirty="0" smtClean="0"/>
              <a:t>Continuous Professional development (CPD) brought somehow change in educational institutions. This project will be more effective in the development of Sindh Education by continuous running in more enhanced ways.</a:t>
            </a:r>
          </a:p>
          <a:p>
            <a:pPr algn="l"/>
            <a:endParaRPr lang="en-US" dirty="0"/>
          </a:p>
        </p:txBody>
      </p:sp>
      <p:pic>
        <p:nvPicPr>
          <p:cNvPr id="4" name="Picture 2"/>
          <p:cNvPicPr>
            <a:picLocks noChangeAspect="1" noChangeArrowheads="1"/>
          </p:cNvPicPr>
          <p:nvPr/>
        </p:nvPicPr>
        <p:blipFill>
          <a:blip r:embed="rId3" cstate="print"/>
          <a:srcRect/>
          <a:stretch>
            <a:fillRect/>
          </a:stretch>
        </p:blipFill>
        <p:spPr bwMode="auto">
          <a:xfrm>
            <a:off x="3000364" y="3500438"/>
            <a:ext cx="2861400" cy="2175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p:cNvPicPr>
            <a:picLocks noChangeAspect="1" noChangeArrowheads="1"/>
          </p:cNvPicPr>
          <p:nvPr/>
        </p:nvPicPr>
        <p:blipFill>
          <a:blip r:embed="rId4" cstate="print"/>
          <a:srcRect/>
          <a:stretch>
            <a:fillRect/>
          </a:stretch>
        </p:blipFill>
        <p:spPr bwMode="auto">
          <a:xfrm>
            <a:off x="6000760" y="4071966"/>
            <a:ext cx="2857520" cy="2214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dissolve/>
    <p:sndAc>
      <p:stSnd>
        <p:snd r:embed="rId2" name="click.wav" builtIn="1"/>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00364" y="357166"/>
            <a:ext cx="5105400" cy="972700"/>
          </a:xfrm>
        </p:spPr>
        <p:txBody>
          <a:bodyPr/>
          <a:lstStyle/>
          <a:p>
            <a:r>
              <a:rPr lang="en-US" i="1" u="sng" dirty="0" smtClean="0">
                <a:latin typeface="AA Sameer Asmaak" pitchFamily="2" charset="-78"/>
                <a:cs typeface="AA Sameer Asmaak" pitchFamily="2" charset="-78"/>
              </a:rPr>
              <a:t>End sweet note</a:t>
            </a:r>
            <a:endParaRPr lang="en-US" i="1" u="sng" dirty="0">
              <a:latin typeface="AA Sameer Asmaak" pitchFamily="2" charset="-78"/>
              <a:cs typeface="AA Sameer Asmaak" pitchFamily="2" charset="-78"/>
            </a:endParaRPr>
          </a:p>
        </p:txBody>
      </p:sp>
      <p:sp>
        <p:nvSpPr>
          <p:cNvPr id="3" name="Subtitle 2"/>
          <p:cNvSpPr>
            <a:spLocks noGrp="1"/>
          </p:cNvSpPr>
          <p:nvPr>
            <p:ph type="subTitle" idx="1"/>
          </p:nvPr>
        </p:nvSpPr>
        <p:spPr>
          <a:xfrm>
            <a:off x="2928926" y="1500174"/>
            <a:ext cx="5929354" cy="4929222"/>
          </a:xfrm>
        </p:spPr>
        <p:txBody>
          <a:bodyPr>
            <a:normAutofit/>
          </a:bodyPr>
          <a:lstStyle/>
          <a:p>
            <a:pPr algn="ctr">
              <a:lnSpc>
                <a:spcPct val="150000"/>
              </a:lnSpc>
            </a:pPr>
            <a:endParaRPr lang="en-US" b="1" dirty="0" smtClean="0">
              <a:solidFill>
                <a:schemeClr val="tx1"/>
              </a:solidFill>
            </a:endParaRPr>
          </a:p>
          <a:p>
            <a:pPr algn="ctr">
              <a:lnSpc>
                <a:spcPct val="150000"/>
              </a:lnSpc>
            </a:pPr>
            <a:r>
              <a:rPr lang="en-US" b="1" dirty="0" smtClean="0">
                <a:solidFill>
                  <a:schemeClr val="tx1"/>
                </a:solidFill>
              </a:rPr>
              <a:t>The Capacity to LEARN is a Gift,</a:t>
            </a:r>
          </a:p>
          <a:p>
            <a:pPr algn="ctr">
              <a:lnSpc>
                <a:spcPct val="150000"/>
              </a:lnSpc>
            </a:pPr>
            <a:r>
              <a:rPr lang="en-US" b="1" dirty="0" smtClean="0">
                <a:solidFill>
                  <a:schemeClr val="tx1"/>
                </a:solidFill>
              </a:rPr>
              <a:t>the Ability to LEARN is a skill, and</a:t>
            </a:r>
          </a:p>
          <a:p>
            <a:pPr algn="ctr">
              <a:lnSpc>
                <a:spcPct val="150000"/>
              </a:lnSpc>
            </a:pPr>
            <a:r>
              <a:rPr lang="en-US" b="1" dirty="0" smtClean="0">
                <a:solidFill>
                  <a:schemeClr val="tx1"/>
                </a:solidFill>
              </a:rPr>
              <a:t> the willingness to LEARN is a choice.</a:t>
            </a:r>
            <a:endParaRPr lang="en-US" dirty="0" smtClean="0">
              <a:solidFill>
                <a:schemeClr val="tx1"/>
              </a:solidFill>
            </a:endParaRPr>
          </a:p>
          <a:p>
            <a:pPr algn="ctr">
              <a:lnSpc>
                <a:spcPct val="150000"/>
              </a:lnSpc>
            </a:pPr>
            <a:endParaRPr lang="en-US" b="1" u="dbl" dirty="0" smtClean="0">
              <a:solidFill>
                <a:schemeClr val="tx1"/>
              </a:solidFill>
            </a:endParaRPr>
          </a:p>
          <a:p>
            <a:pPr algn="ctr">
              <a:lnSpc>
                <a:spcPct val="150000"/>
              </a:lnSpc>
            </a:pPr>
            <a:endParaRPr lang="en-US" b="1" u="dbl" dirty="0" smtClean="0">
              <a:solidFill>
                <a:schemeClr val="tx1"/>
              </a:solidFill>
            </a:endParaRPr>
          </a:p>
          <a:p>
            <a:pPr algn="ctr">
              <a:lnSpc>
                <a:spcPct val="150000"/>
              </a:lnSpc>
            </a:pPr>
            <a:r>
              <a:rPr lang="en-US" b="1" u="dbl" dirty="0" smtClean="0">
                <a:solidFill>
                  <a:schemeClr val="tx1"/>
                </a:solidFill>
              </a:rPr>
              <a:t>Brian Herbert </a:t>
            </a:r>
          </a:p>
          <a:p>
            <a:pPr algn="ctr">
              <a:lnSpc>
                <a:spcPct val="150000"/>
              </a:lnSpc>
            </a:pPr>
            <a:r>
              <a:rPr lang="en-US" sz="1600" b="1" i="1" u="dbl" dirty="0" smtClean="0">
                <a:solidFill>
                  <a:schemeClr val="tx1"/>
                </a:solidFill>
              </a:rPr>
              <a:t>(American Author)</a:t>
            </a:r>
            <a:endParaRPr lang="en-US" sz="1600" i="1" dirty="0" smtClean="0">
              <a:solidFill>
                <a:schemeClr val="tx1"/>
              </a:solidFill>
            </a:endParaRPr>
          </a:p>
          <a:p>
            <a:pPr algn="ctr"/>
            <a:endParaRPr lang="en-US" dirty="0"/>
          </a:p>
        </p:txBody>
      </p:sp>
    </p:spTree>
  </p:cSld>
  <p:clrMapOvr>
    <a:masterClrMapping/>
  </p:clrMapOvr>
  <p:transition>
    <p:dissolve/>
    <p:sndAc>
      <p:stSnd>
        <p:snd r:embed="rId2" name="click.wav" builtIn="1"/>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66868" y="3000372"/>
            <a:ext cx="4634156" cy="2500330"/>
          </a:xfrm>
        </p:spPr>
        <p:txBody>
          <a:bodyPr>
            <a:normAutofit fontScale="90000"/>
          </a:bodyPr>
          <a:lstStyle/>
          <a:p>
            <a:r>
              <a:rPr lang="en-US" sz="8800" dirty="0" smtClean="0">
                <a:latin typeface="AA Sameer Asmaak" pitchFamily="2" charset="-78"/>
                <a:cs typeface="AA Sameer Asmaak" pitchFamily="2" charset="-78"/>
              </a:rPr>
              <a:t>THANK YOU </a:t>
            </a:r>
            <a:endParaRPr lang="en-US" sz="8800" dirty="0">
              <a:latin typeface="AA Sameer Asmaak" pitchFamily="2" charset="-78"/>
              <a:cs typeface="AA Sameer Asmaak" pitchFamily="2" charset="-78"/>
            </a:endParaRPr>
          </a:p>
        </p:txBody>
      </p:sp>
    </p:spTree>
  </p:cSld>
  <p:clrMapOvr>
    <a:masterClrMapping/>
  </p:clrMapOvr>
  <p:transition>
    <p:dissolve/>
    <p:sndAc>
      <p:stSnd>
        <p:snd r:embed="rId2" name="click.wav" builtIn="1"/>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mph" presetSubtype="1" grpId="2" nodeType="clickEffect">
                                  <p:stCondLst>
                                    <p:cond delay="0"/>
                                  </p:stCondLst>
                                  <p:childTnLst>
                                    <p:set>
                                      <p:cBhvr override="childStyle">
                                        <p:cTn id="16" dur="indefinite"/>
                                        <p:tgtEl>
                                          <p:spTgt spid="2"/>
                                        </p:tgtEl>
                                        <p:attrNameLst>
                                          <p:attrName>style.fontStyle</p:attrName>
                                        </p:attrNameLst>
                                      </p:cBhvr>
                                      <p:to>
                                        <p:strVal val="normal"/>
                                      </p:to>
                                    </p:set>
                                    <p:set>
                                      <p:cBhvr override="childStyle">
                                        <p:cTn id="17" dur="indefinite"/>
                                        <p:tgtEl>
                                          <p:spTgt spid="2"/>
                                        </p:tgtEl>
                                        <p:attrNameLst>
                                          <p:attrName>style.fontWeight</p:attrName>
                                        </p:attrNameLst>
                                      </p:cBhvr>
                                      <p:to>
                                        <p:strVal val="bold"/>
                                      </p:to>
                                    </p:set>
                                    <p:set>
                                      <p:cBhvr override="childStyle">
                                        <p:cTn id="18" dur="indefinite"/>
                                        <p:tgtEl>
                                          <p:spTgt spid="2"/>
                                        </p:tgtEl>
                                        <p:attrNameLst>
                                          <p:attrName>style.textDecorationUnderline</p:attrName>
                                        </p:attrNameLst>
                                      </p:cBhvr>
                                      <p:to>
                                        <p:strVal val="false"/>
                                      </p:to>
                                    </p:se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3"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amond(in)">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00364" y="533400"/>
            <a:ext cx="5715040" cy="2868168"/>
          </a:xfrm>
        </p:spPr>
        <p:txBody>
          <a:bodyPr/>
          <a:lstStyle/>
          <a:p>
            <a:pPr algn="ctr"/>
            <a:r>
              <a:rPr lang="en-US" sz="7200" dirty="0" smtClean="0"/>
              <a:t>Any Query ?</a:t>
            </a:r>
            <a:endParaRPr lang="en-US" sz="7200" dirty="0"/>
          </a:p>
        </p:txBody>
      </p:sp>
      <p:sp>
        <p:nvSpPr>
          <p:cNvPr id="3" name="Subtitle 2"/>
          <p:cNvSpPr>
            <a:spLocks noGrp="1"/>
          </p:cNvSpPr>
          <p:nvPr>
            <p:ph type="subTitle" idx="1"/>
          </p:nvPr>
        </p:nvSpPr>
        <p:spPr/>
        <p:txBody>
          <a:bodyPr/>
          <a:lstStyle/>
          <a:p>
            <a:endParaRPr lang="en-US"/>
          </a:p>
        </p:txBody>
      </p:sp>
    </p:spTree>
  </p:cSld>
  <p:clrMapOvr>
    <a:masterClrMapping/>
  </p:clrMapOvr>
  <p:transition>
    <p:dissolve/>
    <p:sndAc>
      <p:stSnd>
        <p:snd r:embed="rId2" name="click.wav" builtIn="1"/>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5984" y="0"/>
            <a:ext cx="6786610" cy="972700"/>
          </a:xfrm>
        </p:spPr>
        <p:txBody>
          <a:bodyPr/>
          <a:lstStyle/>
          <a:p>
            <a:r>
              <a:rPr lang="en-US" b="1" i="1" u="sng" dirty="0" smtClean="0">
                <a:latin typeface="Arial Rounded MT Bold" pitchFamily="34" charset="0"/>
              </a:rPr>
              <a:t>1.</a:t>
            </a:r>
            <a:r>
              <a:rPr b="1" i="1" u="sng" smtClean="0">
                <a:latin typeface="Arial Rounded MT Bold" pitchFamily="34" charset="0"/>
              </a:rPr>
              <a:t>INTRODUCTION (CPD)</a:t>
            </a:r>
            <a:endParaRPr lang="en-US" b="1" i="1" u="sng" dirty="0">
              <a:latin typeface="Arial Rounded MT Bold" pitchFamily="34" charset="0"/>
            </a:endParaRPr>
          </a:p>
        </p:txBody>
      </p:sp>
      <p:sp>
        <p:nvSpPr>
          <p:cNvPr id="2" name="Subtitle 1"/>
          <p:cNvSpPr>
            <a:spLocks noGrp="1"/>
          </p:cNvSpPr>
          <p:nvPr>
            <p:ph type="subTitle" idx="1"/>
          </p:nvPr>
        </p:nvSpPr>
        <p:spPr>
          <a:xfrm>
            <a:off x="2786050" y="928670"/>
            <a:ext cx="6072230" cy="5929330"/>
          </a:xfrm>
        </p:spPr>
        <p:txBody>
          <a:bodyPr>
            <a:normAutofit fontScale="92500"/>
          </a:bodyPr>
          <a:lstStyle/>
          <a:p>
            <a:pPr algn="l">
              <a:lnSpc>
                <a:spcPct val="150000"/>
              </a:lnSpc>
            </a:pPr>
            <a:r>
              <a:rPr lang="en-US" sz="2800" b="1" dirty="0" smtClean="0"/>
              <a:t>The CPD Model is based on a cluster-cum-school approach. The CPD model was developed to complement the school Clustering policy to Improve students’ learning achievements in Sindh through the systematic improvement of teacher pedagogical practices and subject matter knowledge.</a:t>
            </a:r>
          </a:p>
        </p:txBody>
      </p:sp>
      <p:pic>
        <p:nvPicPr>
          <p:cNvPr id="1026" name="Picture 2"/>
          <p:cNvPicPr>
            <a:picLocks noChangeAspect="1" noChangeArrowheads="1"/>
          </p:cNvPicPr>
          <p:nvPr/>
        </p:nvPicPr>
        <p:blipFill>
          <a:blip r:embed="rId3"/>
          <a:srcRect/>
          <a:stretch>
            <a:fillRect/>
          </a:stretch>
        </p:blipFill>
        <p:spPr bwMode="auto">
          <a:xfrm>
            <a:off x="142844" y="214290"/>
            <a:ext cx="2524858" cy="4143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dissolve/>
    <p:sndAc>
      <p:stSnd>
        <p:snd r:embed="rId2" name="click.wav" builtIn="1"/>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428992" y="1500174"/>
            <a:ext cx="4714908" cy="642918"/>
          </a:xfrm>
        </p:spPr>
        <p:txBody>
          <a:bodyPr>
            <a:normAutofit fontScale="90000"/>
          </a:bodyPr>
          <a:lstStyle/>
          <a:p>
            <a:r>
              <a:rPr lang="en-US" sz="6000" b="1" i="1" u="sng" dirty="0" smtClean="0">
                <a:latin typeface="Arial Rounded MT Bold" pitchFamily="34" charset="0"/>
              </a:rPr>
              <a:t>2.CPD Goal</a:t>
            </a:r>
            <a:r>
              <a:rPr lang="en-US" sz="6000" dirty="0" smtClean="0"/>
              <a:t/>
            </a:r>
            <a:br>
              <a:rPr lang="en-US" sz="6000" dirty="0" smtClean="0"/>
            </a:br>
            <a:endParaRPr lang="en-US" sz="6000" dirty="0"/>
          </a:p>
        </p:txBody>
      </p:sp>
      <p:sp>
        <p:nvSpPr>
          <p:cNvPr id="2" name="Subtitle 1"/>
          <p:cNvSpPr>
            <a:spLocks noGrp="1"/>
          </p:cNvSpPr>
          <p:nvPr>
            <p:ph type="subTitle" idx="1"/>
          </p:nvPr>
        </p:nvSpPr>
        <p:spPr>
          <a:xfrm>
            <a:off x="3357554" y="1357298"/>
            <a:ext cx="5481646" cy="3429024"/>
          </a:xfrm>
        </p:spPr>
        <p:txBody>
          <a:bodyPr>
            <a:normAutofit/>
          </a:bodyPr>
          <a:lstStyle/>
          <a:p>
            <a:pPr algn="l">
              <a:lnSpc>
                <a:spcPct val="150000"/>
              </a:lnSpc>
            </a:pPr>
            <a:r>
              <a:rPr lang="en-US" sz="2800" b="1" dirty="0" smtClean="0"/>
              <a:t>The goals of CPD model are to improve students’ learning outcomes by involving improvements in teachers’ professional development skills.</a:t>
            </a:r>
            <a:endParaRPr lang="en-US" sz="2800" b="1" dirty="0"/>
          </a:p>
        </p:txBody>
      </p:sp>
      <p:pic>
        <p:nvPicPr>
          <p:cNvPr id="2050" name="Picture 2"/>
          <p:cNvPicPr>
            <a:picLocks noChangeAspect="1" noChangeArrowheads="1"/>
          </p:cNvPicPr>
          <p:nvPr/>
        </p:nvPicPr>
        <p:blipFill>
          <a:blip r:embed="rId3"/>
          <a:srcRect/>
          <a:stretch>
            <a:fillRect/>
          </a:stretch>
        </p:blipFill>
        <p:spPr bwMode="auto">
          <a:xfrm>
            <a:off x="3714744" y="4571984"/>
            <a:ext cx="4643470" cy="2071726"/>
          </a:xfrm>
          <a:prstGeom prst="rect">
            <a:avLst/>
          </a:prstGeom>
          <a:noFill/>
          <a:ln w="9525">
            <a:noFill/>
            <a:miter lim="800000"/>
            <a:headEnd/>
            <a:tailEnd/>
          </a:ln>
          <a:effectLst/>
        </p:spPr>
      </p:pic>
    </p:spTree>
  </p:cSld>
  <p:clrMapOvr>
    <a:masterClrMapping/>
  </p:clrMapOvr>
  <p:transition>
    <p:dissolve/>
    <p:sndAc>
      <p:stSnd>
        <p:snd r:embed="rId2" name="click.wav" builtIn="1"/>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57224" y="0"/>
            <a:ext cx="8286776" cy="1643050"/>
          </a:xfrm>
        </p:spPr>
        <p:txBody>
          <a:bodyPr>
            <a:noAutofit/>
          </a:bodyPr>
          <a:lstStyle/>
          <a:p>
            <a:pPr algn="l"/>
            <a:r>
              <a:rPr lang="en-US" sz="4000" b="1" i="1" u="sng" dirty="0" smtClean="0">
                <a:latin typeface="Arial Rounded MT Bold" pitchFamily="34" charset="0"/>
              </a:rPr>
              <a:t>3. </a:t>
            </a:r>
            <a:r>
              <a:rPr sz="4000" b="1" i="1" u="sng" smtClean="0">
                <a:latin typeface="Arial Rounded MT Bold" pitchFamily="34" charset="0"/>
              </a:rPr>
              <a:t>ROLE OF CPD IN EDUCATIONAL DEVELOPMENT</a:t>
            </a:r>
          </a:p>
        </p:txBody>
      </p:sp>
      <p:sp>
        <p:nvSpPr>
          <p:cNvPr id="2" name="Subtitle 1"/>
          <p:cNvSpPr>
            <a:spLocks noGrp="1"/>
          </p:cNvSpPr>
          <p:nvPr>
            <p:ph type="subTitle" idx="1"/>
          </p:nvPr>
        </p:nvSpPr>
        <p:spPr>
          <a:xfrm>
            <a:off x="2786050" y="2143116"/>
            <a:ext cx="6000792" cy="4214842"/>
          </a:xfrm>
        </p:spPr>
        <p:txBody>
          <a:bodyPr>
            <a:noAutofit/>
          </a:bodyPr>
          <a:lstStyle/>
          <a:p>
            <a:pPr algn="l">
              <a:lnSpc>
                <a:spcPct val="150000"/>
              </a:lnSpc>
              <a:buClr>
                <a:schemeClr val="bg1"/>
              </a:buClr>
              <a:buFont typeface="Wingdings" pitchFamily="2" charset="2"/>
              <a:buChar char="Ø"/>
            </a:pPr>
            <a:r>
              <a:rPr lang="en-US" sz="2800" dirty="0" smtClean="0"/>
              <a:t> CPD increases teacher motivation, confidence, and commitment to teaching.</a:t>
            </a:r>
          </a:p>
          <a:p>
            <a:pPr algn="l">
              <a:lnSpc>
                <a:spcPct val="150000"/>
              </a:lnSpc>
              <a:buClr>
                <a:schemeClr val="bg1"/>
              </a:buClr>
              <a:buFont typeface="Wingdings" pitchFamily="2" charset="2"/>
              <a:buChar char="Ø"/>
            </a:pPr>
            <a:r>
              <a:rPr lang="en-US" sz="2800" dirty="0" smtClean="0"/>
              <a:t> Learning new skills and applying them in the classroom </a:t>
            </a:r>
          </a:p>
          <a:p>
            <a:pPr algn="l">
              <a:lnSpc>
                <a:spcPct val="150000"/>
              </a:lnSpc>
              <a:buClr>
                <a:schemeClr val="bg1"/>
              </a:buClr>
              <a:buFont typeface="Wingdings" pitchFamily="2" charset="2"/>
              <a:buChar char="Ø"/>
            </a:pPr>
            <a:r>
              <a:rPr lang="en-US" sz="2800" dirty="0" smtClean="0"/>
              <a:t> Leading to a more effective teaching environment.</a:t>
            </a:r>
          </a:p>
          <a:p>
            <a:pPr algn="l">
              <a:lnSpc>
                <a:spcPct val="150000"/>
              </a:lnSpc>
              <a:buClr>
                <a:schemeClr val="bg1"/>
              </a:buClr>
              <a:buFont typeface="Wingdings" pitchFamily="2" charset="2"/>
              <a:buChar char="Ø"/>
            </a:pPr>
            <a:endParaRPr lang="en-US" sz="2800" dirty="0" smtClean="0"/>
          </a:p>
          <a:p>
            <a:pPr algn="l"/>
            <a:endParaRPr lang="en-US" sz="2800" dirty="0"/>
          </a:p>
        </p:txBody>
      </p:sp>
      <p:pic>
        <p:nvPicPr>
          <p:cNvPr id="2050" name="Picture 2"/>
          <p:cNvPicPr>
            <a:picLocks noChangeAspect="1" noChangeArrowheads="1"/>
          </p:cNvPicPr>
          <p:nvPr/>
        </p:nvPicPr>
        <p:blipFill>
          <a:blip r:embed="rId3" cstate="print"/>
          <a:srcRect/>
          <a:stretch>
            <a:fillRect/>
          </a:stretch>
        </p:blipFill>
        <p:spPr bwMode="auto">
          <a:xfrm>
            <a:off x="142844" y="1714488"/>
            <a:ext cx="2357453" cy="2571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dissolve/>
    <p:sndAc>
      <p:stSnd>
        <p:snd r:embed="rId2" name="click.wav" builtIn="1"/>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14612" y="0"/>
            <a:ext cx="2071702" cy="428628"/>
          </a:xfrm>
        </p:spPr>
        <p:txBody>
          <a:bodyPr/>
          <a:lstStyle/>
          <a:p>
            <a:pPr algn="l"/>
            <a:r>
              <a:rPr lang="en-US" sz="2400" dirty="0" err="1" smtClean="0"/>
              <a:t>Continu</a:t>
            </a:r>
            <a:r>
              <a:rPr lang="en-US" sz="2400" dirty="0" smtClean="0"/>
              <a:t>…</a:t>
            </a:r>
            <a:endParaRPr lang="en-US" sz="2400" dirty="0"/>
          </a:p>
        </p:txBody>
      </p:sp>
      <p:sp>
        <p:nvSpPr>
          <p:cNvPr id="3" name="Subtitle 2"/>
          <p:cNvSpPr>
            <a:spLocks noGrp="1"/>
          </p:cNvSpPr>
          <p:nvPr>
            <p:ph type="subTitle" idx="1"/>
          </p:nvPr>
        </p:nvSpPr>
        <p:spPr>
          <a:xfrm>
            <a:off x="2714612" y="714356"/>
            <a:ext cx="6000792" cy="5857916"/>
          </a:xfrm>
        </p:spPr>
        <p:txBody>
          <a:bodyPr/>
          <a:lstStyle/>
          <a:p>
            <a:pPr algn="l">
              <a:lnSpc>
                <a:spcPct val="150000"/>
              </a:lnSpc>
              <a:buFont typeface="Wingdings" pitchFamily="2" charset="2"/>
              <a:buChar char="Ø"/>
            </a:pPr>
            <a:r>
              <a:rPr lang="en-US" dirty="0" smtClean="0"/>
              <a:t> Allows teachers (and other teaching staff) to stay up to date with their specialism and develop professionally.</a:t>
            </a:r>
          </a:p>
          <a:p>
            <a:pPr algn="l">
              <a:lnSpc>
                <a:spcPct val="150000"/>
              </a:lnSpc>
              <a:buFont typeface="Wingdings" pitchFamily="2" charset="2"/>
              <a:buChar char="Ø"/>
            </a:pPr>
            <a:r>
              <a:rPr lang="en-US" dirty="0" smtClean="0"/>
              <a:t>To enhance the work performance of educators in the classroom and increase learners' academic achievement.</a:t>
            </a:r>
          </a:p>
          <a:p>
            <a:pPr algn="l">
              <a:lnSpc>
                <a:spcPct val="150000"/>
              </a:lnSpc>
              <a:buFont typeface="Wingdings" pitchFamily="2" charset="2"/>
              <a:buChar char="Ø"/>
            </a:pP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3214678" y="3786190"/>
            <a:ext cx="4686288" cy="2871774"/>
          </a:xfrm>
          <a:prstGeom prst="rect">
            <a:avLst/>
          </a:prstGeom>
          <a:noFill/>
          <a:ln w="9525">
            <a:noFill/>
            <a:miter lim="800000"/>
            <a:headEnd/>
            <a:tailEnd/>
          </a:ln>
          <a:effectLst/>
        </p:spPr>
      </p:pic>
    </p:spTree>
  </p:cSld>
  <p:clrMapOvr>
    <a:masterClrMapping/>
  </p:clrMapOvr>
  <p:transition>
    <p:dissolve/>
    <p:sndAc>
      <p:stSnd>
        <p:snd r:embed="rId2" name="click.wav" builtIn="1"/>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71438" y="397906"/>
            <a:ext cx="2571736" cy="28167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ctrTitle"/>
          </p:nvPr>
        </p:nvSpPr>
        <p:spPr>
          <a:xfrm>
            <a:off x="1643042" y="285728"/>
            <a:ext cx="7572428" cy="642942"/>
          </a:xfrm>
        </p:spPr>
        <p:txBody>
          <a:bodyPr/>
          <a:lstStyle/>
          <a:p>
            <a:pPr algn="l"/>
            <a:r>
              <a:rPr lang="en-US" sz="3600" u="sng" dirty="0" smtClean="0"/>
              <a:t>4.Core personals OF cpd model </a:t>
            </a:r>
            <a:endParaRPr lang="en-US" sz="3600" u="sng" dirty="0"/>
          </a:p>
        </p:txBody>
      </p:sp>
      <p:sp>
        <p:nvSpPr>
          <p:cNvPr id="3" name="Subtitle 2"/>
          <p:cNvSpPr>
            <a:spLocks noGrp="1"/>
          </p:cNvSpPr>
          <p:nvPr>
            <p:ph type="subTitle" idx="1"/>
          </p:nvPr>
        </p:nvSpPr>
        <p:spPr>
          <a:xfrm>
            <a:off x="2786050" y="1214422"/>
            <a:ext cx="6143668" cy="5643578"/>
          </a:xfrm>
        </p:spPr>
        <p:txBody>
          <a:bodyPr numCol="1">
            <a:normAutofit fontScale="85000" lnSpcReduction="10000"/>
          </a:bodyPr>
          <a:lstStyle/>
          <a:p>
            <a:pPr algn="ctr"/>
            <a:r>
              <a:rPr lang="en-US" sz="3600" i="1" u="sng" dirty="0" smtClean="0">
                <a:solidFill>
                  <a:srgbClr val="FFFF00"/>
                </a:solidFill>
              </a:rPr>
              <a:t>GUIDE TEACHER</a:t>
            </a:r>
          </a:p>
          <a:p>
            <a:pPr algn="l">
              <a:lnSpc>
                <a:spcPct val="160000"/>
              </a:lnSpc>
              <a:buClrTx/>
              <a:buFont typeface="Wingdings" pitchFamily="2" charset="2"/>
              <a:buChar char="q"/>
            </a:pPr>
            <a:r>
              <a:rPr lang="en-US" sz="2800" dirty="0" smtClean="0"/>
              <a:t> Conduct trainings of SCs at cluster level.</a:t>
            </a:r>
          </a:p>
          <a:p>
            <a:pPr algn="l">
              <a:lnSpc>
                <a:spcPct val="160000"/>
              </a:lnSpc>
              <a:buClrTx/>
              <a:buFont typeface="Wingdings" pitchFamily="2" charset="2"/>
              <a:buChar char="q"/>
            </a:pPr>
            <a:r>
              <a:rPr lang="en-US" sz="2800" dirty="0" smtClean="0"/>
              <a:t> Visit schools for CPD supervision and facilitation.</a:t>
            </a:r>
          </a:p>
          <a:p>
            <a:pPr algn="l">
              <a:lnSpc>
                <a:spcPct val="160000"/>
              </a:lnSpc>
              <a:buClrTx/>
              <a:buFont typeface="Wingdings" pitchFamily="2" charset="2"/>
              <a:buChar char="q"/>
            </a:pPr>
            <a:r>
              <a:rPr lang="en-US" sz="2800" dirty="0" smtClean="0"/>
              <a:t> Conduct a meeting of SCs on the last day of each month to discuss main problems and their solutions.</a:t>
            </a:r>
          </a:p>
          <a:p>
            <a:pPr algn="l">
              <a:lnSpc>
                <a:spcPct val="160000"/>
              </a:lnSpc>
              <a:buClrTx/>
              <a:buFont typeface="Wingdings" pitchFamily="2" charset="2"/>
              <a:buChar char="q"/>
            </a:pPr>
            <a:r>
              <a:rPr lang="en-US" sz="2800" dirty="0" smtClean="0"/>
              <a:t> Visit at least 2-3 schools to have direct observation of teaching learning activities.</a:t>
            </a:r>
          </a:p>
          <a:p>
            <a:pPr algn="l"/>
            <a:endParaRPr lang="en-US" b="1" u="sng" dirty="0" smtClean="0">
              <a:solidFill>
                <a:schemeClr val="bg1"/>
              </a:solidFill>
            </a:endParaRPr>
          </a:p>
          <a:p>
            <a:pPr algn="l"/>
            <a:endParaRPr lang="en-US" b="1" u="sng" dirty="0" smtClean="0">
              <a:solidFill>
                <a:schemeClr val="bg1"/>
              </a:solidFill>
            </a:endParaRPr>
          </a:p>
          <a:p>
            <a:pPr algn="l"/>
            <a:endParaRPr lang="en-US" b="1" u="sng" dirty="0" smtClean="0">
              <a:solidFill>
                <a:schemeClr val="bg1"/>
              </a:solidFill>
            </a:endParaRPr>
          </a:p>
          <a:p>
            <a:pPr algn="l"/>
            <a:endParaRPr lang="en-US" b="1" u="sng" dirty="0" smtClean="0">
              <a:solidFill>
                <a:schemeClr val="bg1"/>
              </a:solidFill>
            </a:endParaRPr>
          </a:p>
          <a:p>
            <a:pPr algn="l"/>
            <a:endParaRPr lang="en-US" b="1" u="sng" dirty="0" smtClean="0">
              <a:solidFill>
                <a:schemeClr val="bg1"/>
              </a:solidFill>
            </a:endParaRPr>
          </a:p>
          <a:p>
            <a:pPr algn="l"/>
            <a:endParaRPr lang="en-US" b="1" u="sng" dirty="0" smtClean="0">
              <a:solidFill>
                <a:schemeClr val="bg1"/>
              </a:solidFill>
            </a:endParaRPr>
          </a:p>
          <a:p>
            <a:pPr algn="l"/>
            <a:endParaRPr lang="en-US" b="1" u="sng" dirty="0" smtClean="0">
              <a:solidFill>
                <a:schemeClr val="bg1"/>
              </a:solidFill>
            </a:endParaRPr>
          </a:p>
          <a:p>
            <a:pPr algn="l"/>
            <a:endParaRPr lang="en-US" b="1" u="sng" dirty="0" smtClean="0">
              <a:solidFill>
                <a:schemeClr val="bg1"/>
              </a:solidFill>
            </a:endParaRPr>
          </a:p>
          <a:p>
            <a:pPr algn="l"/>
            <a:endParaRPr lang="en-US" b="1" u="sng" dirty="0">
              <a:solidFill>
                <a:schemeClr val="bg1"/>
              </a:solidFill>
            </a:endParaRPr>
          </a:p>
        </p:txBody>
      </p:sp>
      <p:pic>
        <p:nvPicPr>
          <p:cNvPr id="5" name="Picture 4"/>
          <p:cNvPicPr>
            <a:picLocks noChangeAspect="1" noChangeArrowheads="1"/>
          </p:cNvPicPr>
          <p:nvPr/>
        </p:nvPicPr>
        <p:blipFill>
          <a:blip r:embed="rId4" cstate="print"/>
          <a:srcRect/>
          <a:stretch>
            <a:fillRect/>
          </a:stretch>
        </p:blipFill>
        <p:spPr bwMode="auto">
          <a:xfrm>
            <a:off x="0" y="3571876"/>
            <a:ext cx="2500298" cy="285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dissolve/>
    <p:sndAc>
      <p:stSnd>
        <p:snd r:embed="rId2" name="click.wav" builtIn="1"/>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rot="20654246">
            <a:off x="178514" y="1103342"/>
            <a:ext cx="2569068" cy="1669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ctrTitle"/>
          </p:nvPr>
        </p:nvSpPr>
        <p:spPr>
          <a:xfrm>
            <a:off x="2714612" y="-71462"/>
            <a:ext cx="6072230" cy="785818"/>
          </a:xfrm>
        </p:spPr>
        <p:txBody>
          <a:bodyPr/>
          <a:lstStyle/>
          <a:p>
            <a:pPr algn="ctr"/>
            <a:r>
              <a:rPr lang="en-US" sz="4000" i="1" u="sng" dirty="0" smtClean="0">
                <a:solidFill>
                  <a:srgbClr val="FFFF00"/>
                </a:solidFill>
                <a:latin typeface="+mn-lt"/>
                <a:ea typeface="+mn-ea"/>
                <a:cs typeface="+mn-cs"/>
              </a:rPr>
              <a:t>Subject coordinator</a:t>
            </a:r>
          </a:p>
        </p:txBody>
      </p:sp>
      <p:sp>
        <p:nvSpPr>
          <p:cNvPr id="3" name="Subtitle 2"/>
          <p:cNvSpPr>
            <a:spLocks noGrp="1"/>
          </p:cNvSpPr>
          <p:nvPr>
            <p:ph type="subTitle" idx="1"/>
          </p:nvPr>
        </p:nvSpPr>
        <p:spPr>
          <a:xfrm>
            <a:off x="2857488" y="714356"/>
            <a:ext cx="6286512" cy="5857916"/>
          </a:xfrm>
        </p:spPr>
        <p:txBody>
          <a:bodyPr>
            <a:normAutofit lnSpcReduction="10000"/>
          </a:bodyPr>
          <a:lstStyle/>
          <a:p>
            <a:pPr algn="l">
              <a:lnSpc>
                <a:spcPct val="160000"/>
              </a:lnSpc>
              <a:buClrTx/>
              <a:buFont typeface="Wingdings" pitchFamily="2" charset="2"/>
              <a:buChar char="q"/>
            </a:pPr>
            <a:r>
              <a:rPr lang="en-US" sz="2400" dirty="0" smtClean="0"/>
              <a:t>Provide mentoring support by conducting fortnightly sessions of teachers at feeder level.</a:t>
            </a:r>
          </a:p>
          <a:p>
            <a:pPr algn="l">
              <a:lnSpc>
                <a:spcPct val="160000"/>
              </a:lnSpc>
              <a:buClrTx/>
              <a:buFont typeface="Wingdings" pitchFamily="2" charset="2"/>
              <a:buChar char="q"/>
            </a:pPr>
            <a:r>
              <a:rPr lang="en-US" sz="2400" dirty="0" smtClean="0"/>
              <a:t> Monthly schools 3-4 visits for the purpose of class observations about learning cycles in teaching methodology.</a:t>
            </a:r>
          </a:p>
          <a:p>
            <a:pPr algn="l">
              <a:lnSpc>
                <a:spcPct val="160000"/>
              </a:lnSpc>
              <a:buClrTx/>
              <a:buFont typeface="Wingdings" pitchFamily="2" charset="2"/>
              <a:buChar char="q"/>
            </a:pPr>
            <a:r>
              <a:rPr lang="en-US" sz="2400" dirty="0" smtClean="0"/>
              <a:t> Discuss the problems with their proposed solutions.</a:t>
            </a:r>
          </a:p>
          <a:p>
            <a:pPr algn="l">
              <a:lnSpc>
                <a:spcPct val="160000"/>
              </a:lnSpc>
              <a:buClrTx/>
              <a:buFont typeface="Wingdings" pitchFamily="2" charset="2"/>
              <a:buChar char="q"/>
            </a:pPr>
            <a:r>
              <a:rPr lang="en-US" sz="2400" dirty="0" smtClean="0"/>
              <a:t> Meeting with head teachers to discuss content matters and teaching activities.</a:t>
            </a:r>
            <a:endParaRPr lang="en-US" sz="2400" dirty="0"/>
          </a:p>
        </p:txBody>
      </p:sp>
      <p:pic>
        <p:nvPicPr>
          <p:cNvPr id="3077" name="Picture 5"/>
          <p:cNvPicPr>
            <a:picLocks noChangeAspect="1" noChangeArrowheads="1"/>
          </p:cNvPicPr>
          <p:nvPr/>
        </p:nvPicPr>
        <p:blipFill>
          <a:blip r:embed="rId4" cstate="print"/>
          <a:srcRect/>
          <a:stretch>
            <a:fillRect/>
          </a:stretch>
        </p:blipFill>
        <p:spPr bwMode="auto">
          <a:xfrm rot="21013601">
            <a:off x="155927" y="3484831"/>
            <a:ext cx="2516629" cy="20522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dissolve/>
    <p:sndAc>
      <p:stSnd>
        <p:snd r:embed="rId2" name="click.wav" builtIn="1"/>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3214686"/>
            <a:ext cx="1214446" cy="19659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ctrTitle"/>
          </p:nvPr>
        </p:nvSpPr>
        <p:spPr>
          <a:xfrm>
            <a:off x="1357290" y="-24"/>
            <a:ext cx="7786710" cy="1143008"/>
          </a:xfrm>
        </p:spPr>
        <p:txBody>
          <a:bodyPr>
            <a:noAutofit/>
          </a:bodyPr>
          <a:lstStyle/>
          <a:p>
            <a:pPr algn="l"/>
            <a:r>
              <a:rPr lang="en-US" sz="3600" b="1" i="1" u="sng" dirty="0" smtClean="0">
                <a:latin typeface="Arial Rounded MT Bold" pitchFamily="34" charset="0"/>
              </a:rPr>
              <a:t>CONTENT BASED KNOWLEDGE (LEARNING CYCLES PHASE </a:t>
            </a:r>
            <a:r>
              <a:rPr lang="en-US" sz="3600" i="1" u="sng" dirty="0" smtClean="0">
                <a:latin typeface="Arial Rounded MT Bold" pitchFamily="34" charset="0"/>
              </a:rPr>
              <a:t>II)</a:t>
            </a:r>
            <a:endParaRPr lang="en-US" sz="3600" b="1" i="1" u="sng" dirty="0" smtClean="0">
              <a:latin typeface="Arial Rounded MT Bold" pitchFamily="34" charset="0"/>
            </a:endParaRPr>
          </a:p>
        </p:txBody>
      </p:sp>
      <p:sp>
        <p:nvSpPr>
          <p:cNvPr id="3" name="Subtitle 2"/>
          <p:cNvSpPr>
            <a:spLocks noGrp="1"/>
          </p:cNvSpPr>
          <p:nvPr>
            <p:ph type="subTitle" idx="1"/>
          </p:nvPr>
        </p:nvSpPr>
        <p:spPr>
          <a:xfrm>
            <a:off x="2808962" y="928670"/>
            <a:ext cx="6049318" cy="5929354"/>
          </a:xfrm>
        </p:spPr>
        <p:txBody>
          <a:bodyPr>
            <a:noAutofit/>
          </a:bodyPr>
          <a:lstStyle/>
          <a:p>
            <a:pPr algn="l">
              <a:lnSpc>
                <a:spcPct val="150000"/>
              </a:lnSpc>
              <a:buClr>
                <a:schemeClr val="bg1"/>
              </a:buClr>
              <a:buFont typeface="Arial" pitchFamily="34" charset="0"/>
              <a:buChar char="•"/>
            </a:pPr>
            <a:r>
              <a:rPr lang="en-US" sz="2800" dirty="0" smtClean="0"/>
              <a:t>Content based knowledge refers to the body of knowledge –facts, theories, principles, ideas, vocabulary– which teachers must master to be effective.</a:t>
            </a:r>
          </a:p>
          <a:p>
            <a:pPr algn="l">
              <a:lnSpc>
                <a:spcPct val="150000"/>
              </a:lnSpc>
              <a:buClr>
                <a:schemeClr val="bg1"/>
              </a:buClr>
              <a:buFont typeface="Arial" pitchFamily="34" charset="0"/>
              <a:buChar char="•"/>
            </a:pPr>
            <a:r>
              <a:rPr lang="en-US" sz="2800" dirty="0" smtClean="0"/>
              <a:t>Teachers should have a deep understanding of the subject they teach and corresponding curriculum (subject content knowledge).</a:t>
            </a:r>
            <a:endParaRPr lang="en-US" sz="2800" dirty="0"/>
          </a:p>
        </p:txBody>
      </p:sp>
      <p:pic>
        <p:nvPicPr>
          <p:cNvPr id="5123" name="Picture 3"/>
          <p:cNvPicPr>
            <a:picLocks noChangeAspect="1" noChangeArrowheads="1"/>
          </p:cNvPicPr>
          <p:nvPr/>
        </p:nvPicPr>
        <p:blipFill>
          <a:blip r:embed="rId4" cstate="print"/>
          <a:srcRect r="34375"/>
          <a:stretch>
            <a:fillRect/>
          </a:stretch>
        </p:blipFill>
        <p:spPr bwMode="auto">
          <a:xfrm>
            <a:off x="428596" y="1857364"/>
            <a:ext cx="2000264" cy="1285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4" name="Picture 4"/>
          <p:cNvPicPr>
            <a:picLocks noChangeAspect="1" noChangeArrowheads="1"/>
          </p:cNvPicPr>
          <p:nvPr/>
        </p:nvPicPr>
        <p:blipFill>
          <a:blip r:embed="rId5" cstate="print"/>
          <a:srcRect/>
          <a:stretch>
            <a:fillRect/>
          </a:stretch>
        </p:blipFill>
        <p:spPr bwMode="auto">
          <a:xfrm>
            <a:off x="1214414" y="4643446"/>
            <a:ext cx="1428760" cy="1928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dissolve/>
    <p:sndAc>
      <p:stSnd>
        <p:snd r:embed="rId2" name="click.wav" builtIn="1"/>
      </p:stSnd>
    </p:sndAc>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Custom 2">
      <a:dk1>
        <a:sysClr val="windowText" lastClr="000000"/>
      </a:dk1>
      <a:lt1>
        <a:sysClr val="window" lastClr="FFFFFF"/>
      </a:lt1>
      <a:dk2>
        <a:srgbClr val="B13F9A"/>
      </a:dk2>
      <a:lt2>
        <a:srgbClr val="E5BCDC"/>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625</TotalTime>
  <Words>968</Words>
  <Application>Microsoft Office PowerPoint</Application>
  <PresentationFormat>On-screen Show (4:3)</PresentationFormat>
  <Paragraphs>119</Paragraphs>
  <Slides>23</Slides>
  <Notes>0</Notes>
  <HiddenSlides>0</HiddenSlides>
  <MMClips>8</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Opulent</vt:lpstr>
      <vt:lpstr>Cpd model </vt:lpstr>
      <vt:lpstr>Content </vt:lpstr>
      <vt:lpstr>1.INTRODUCTION (CPD)</vt:lpstr>
      <vt:lpstr>2.CPD Goal </vt:lpstr>
      <vt:lpstr>3. ROLE OF CPD IN EDUCATIONAL DEVELOPMENT</vt:lpstr>
      <vt:lpstr>Continu…</vt:lpstr>
      <vt:lpstr>4.Core personals OF cpd model </vt:lpstr>
      <vt:lpstr>Subject coordinator</vt:lpstr>
      <vt:lpstr>CONTENT BASED KNOWLEDGE (LEARNING CYCLES PHASE II)</vt:lpstr>
      <vt:lpstr>Challenges</vt:lpstr>
      <vt:lpstr>Challenges</vt:lpstr>
      <vt:lpstr>Strengths </vt:lpstr>
      <vt:lpstr>Strengths</vt:lpstr>
      <vt:lpstr>Successful Efforts</vt:lpstr>
      <vt:lpstr>Challenge faced clip </vt:lpstr>
      <vt:lpstr>Successful results</vt:lpstr>
      <vt:lpstr>SUCCESSFUL Result clips</vt:lpstr>
      <vt:lpstr>Successful Efforts</vt:lpstr>
      <vt:lpstr>CBLC Glimpse</vt:lpstr>
      <vt:lpstr>SUM UP</vt:lpstr>
      <vt:lpstr>End sweet note</vt:lpstr>
      <vt:lpstr>THANK YOU </vt:lpstr>
      <vt:lpstr>Any Query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Content</dc:title>
  <dc:creator>Mobile Computer</dc:creator>
  <cp:lastModifiedBy>Mobile Computer</cp:lastModifiedBy>
  <cp:revision>150</cp:revision>
  <dcterms:created xsi:type="dcterms:W3CDTF">2023-12-14T17:09:46Z</dcterms:created>
  <dcterms:modified xsi:type="dcterms:W3CDTF">2023-12-18T08:59:46Z</dcterms:modified>
</cp:coreProperties>
</file>